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5"/>
    <p:sldMasterId id="2147483780" r:id="rId6"/>
    <p:sldMasterId id="2147483781" r:id="rId7"/>
    <p:sldMasterId id="214748378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Lst>
  <p:sldSz cy="13716000" cx="24377650"/>
  <p:notesSz cx="6858000" cy="9144000"/>
  <p:embeddedFontLst>
    <p:embeddedFont>
      <p:font typeface="Roboto Thin"/>
      <p:regular r:id="rId35"/>
      <p:bold r:id="rId36"/>
      <p:italic r:id="rId37"/>
      <p:boldItalic r:id="rId38"/>
    </p:embeddedFont>
    <p:embeddedFont>
      <p:font typeface="Roboto Black"/>
      <p:bold r:id="rId39"/>
      <p:boldItalic r:id="rId40"/>
    </p:embeddedFont>
    <p:embeddedFont>
      <p:font typeface="Roboto Medium"/>
      <p:regular r:id="rId41"/>
      <p:bold r:id="rId42"/>
      <p:italic r:id="rId43"/>
      <p:boldItalic r:id="rId44"/>
    </p:embeddedFont>
    <p:embeddedFont>
      <p:font typeface="Roboto"/>
      <p:regular r:id="rId45"/>
      <p:bold r:id="rId46"/>
      <p:italic r:id="rId47"/>
      <p:boldItalic r:id="rId48"/>
    </p:embeddedFont>
    <p:embeddedFont>
      <p:font typeface="Amatic SC"/>
      <p:regular r:id="rId49"/>
      <p:bold r:id="rId50"/>
    </p:embeddedFont>
    <p:embeddedFont>
      <p:font typeface="Inconsolata"/>
      <p:regular r:id="rId51"/>
      <p:bold r:id="rId52"/>
    </p:embeddedFont>
    <p:embeddedFont>
      <p:font typeface="Poppins"/>
      <p:regular r:id="rId53"/>
      <p:bold r:id="rId54"/>
      <p:italic r:id="rId55"/>
      <p:boldItalic r:id="rId56"/>
    </p:embeddedFont>
    <p:embeddedFont>
      <p:font typeface="Lato Light"/>
      <p:regular r:id="rId57"/>
      <p:bold r:id="rId58"/>
      <p:italic r:id="rId59"/>
      <p:boldItalic r:id="rId60"/>
    </p:embeddedFont>
    <p:embeddedFont>
      <p:font typeface="Poppins Medium"/>
      <p:regular r:id="rId61"/>
      <p:bold r:id="rId62"/>
      <p:italic r:id="rId63"/>
      <p:boldItalic r:id="rId64"/>
    </p:embeddedFont>
    <p:embeddedFont>
      <p:font typeface="Roboto Light"/>
      <p:regular r:id="rId65"/>
      <p:bold r:id="rId66"/>
      <p:italic r:id="rId67"/>
      <p:boldItalic r:id="rId68"/>
    </p:embeddedFont>
    <p:embeddedFont>
      <p:font typeface="Helvetica Neue"/>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D3E350-3A9C-4D46-8B84-77ADF1A889BA}">
  <a:tblStyle styleId="{8DD3E350-3A9C-4D46-8B84-77ADF1A889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lack-boldItalic.fntdata"/><Relationship Id="rId42" Type="http://schemas.openxmlformats.org/officeDocument/2006/relationships/font" Target="fonts/RobotoMedium-bold.fntdata"/><Relationship Id="rId41" Type="http://schemas.openxmlformats.org/officeDocument/2006/relationships/font" Target="fonts/RobotoMedium-regular.fntdata"/><Relationship Id="rId44" Type="http://schemas.openxmlformats.org/officeDocument/2006/relationships/font" Target="fonts/RobotoMedium-boldItalic.fntdata"/><Relationship Id="rId43" Type="http://schemas.openxmlformats.org/officeDocument/2006/relationships/font" Target="fonts/RobotoMedium-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AmaticSC-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2" Type="http://schemas.openxmlformats.org/officeDocument/2006/relationships/font" Target="fonts/HelveticaNeue-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font" Target="fonts/RobotoThin-regular.fntdata"/><Relationship Id="rId34" Type="http://schemas.openxmlformats.org/officeDocument/2006/relationships/slide" Target="slides/slide25.xml"/><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font" Target="fonts/RobotoThin-italic.fntdata"/><Relationship Id="rId36" Type="http://schemas.openxmlformats.org/officeDocument/2006/relationships/font" Target="fonts/RobotoThin-bold.fntdata"/><Relationship Id="rId39" Type="http://schemas.openxmlformats.org/officeDocument/2006/relationships/font" Target="fonts/RobotoBlack-bold.fntdata"/><Relationship Id="rId38" Type="http://schemas.openxmlformats.org/officeDocument/2006/relationships/font" Target="fonts/RobotoThin-boldItalic.fntdata"/><Relationship Id="rId62" Type="http://schemas.openxmlformats.org/officeDocument/2006/relationships/font" Target="fonts/PoppinsMedium-bold.fntdata"/><Relationship Id="rId61" Type="http://schemas.openxmlformats.org/officeDocument/2006/relationships/font" Target="fonts/PoppinsMedium-regular.fntdata"/><Relationship Id="rId20" Type="http://schemas.openxmlformats.org/officeDocument/2006/relationships/slide" Target="slides/slide11.xml"/><Relationship Id="rId64" Type="http://schemas.openxmlformats.org/officeDocument/2006/relationships/font" Target="fonts/PoppinsMedium-boldItalic.fntdata"/><Relationship Id="rId63" Type="http://schemas.openxmlformats.org/officeDocument/2006/relationships/font" Target="fonts/PoppinsMedium-italic.fntdata"/><Relationship Id="rId22" Type="http://schemas.openxmlformats.org/officeDocument/2006/relationships/slide" Target="slides/slide13.xml"/><Relationship Id="rId66" Type="http://schemas.openxmlformats.org/officeDocument/2006/relationships/font" Target="fonts/RobotoLight-bold.fntdata"/><Relationship Id="rId21" Type="http://schemas.openxmlformats.org/officeDocument/2006/relationships/slide" Target="slides/slide12.xml"/><Relationship Id="rId65" Type="http://schemas.openxmlformats.org/officeDocument/2006/relationships/font" Target="fonts/RobotoLight-regular.fntdata"/><Relationship Id="rId24" Type="http://schemas.openxmlformats.org/officeDocument/2006/relationships/slide" Target="slides/slide15.xml"/><Relationship Id="rId68" Type="http://schemas.openxmlformats.org/officeDocument/2006/relationships/font" Target="fonts/RobotoLight-boldItalic.fntdata"/><Relationship Id="rId23" Type="http://schemas.openxmlformats.org/officeDocument/2006/relationships/slide" Target="slides/slide14.xml"/><Relationship Id="rId67" Type="http://schemas.openxmlformats.org/officeDocument/2006/relationships/font" Target="fonts/RobotoLight-italic.fntdata"/><Relationship Id="rId60" Type="http://schemas.openxmlformats.org/officeDocument/2006/relationships/font" Target="fonts/LatoLight-boldItalic.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HelveticaNeue-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Inconsolata-regular.fntdata"/><Relationship Id="rId50" Type="http://schemas.openxmlformats.org/officeDocument/2006/relationships/font" Target="fonts/AmaticSC-bold.fntdata"/><Relationship Id="rId53" Type="http://schemas.openxmlformats.org/officeDocument/2006/relationships/font" Target="fonts/Poppins-regular.fntdata"/><Relationship Id="rId52" Type="http://schemas.openxmlformats.org/officeDocument/2006/relationships/font" Target="fonts/Inconsolata-bold.fntdata"/><Relationship Id="rId11" Type="http://schemas.openxmlformats.org/officeDocument/2006/relationships/slide" Target="slides/slide2.xml"/><Relationship Id="rId55" Type="http://schemas.openxmlformats.org/officeDocument/2006/relationships/font" Target="fonts/Poppins-italic.fntdata"/><Relationship Id="rId10" Type="http://schemas.openxmlformats.org/officeDocument/2006/relationships/slide" Target="slides/slide1.xml"/><Relationship Id="rId54" Type="http://schemas.openxmlformats.org/officeDocument/2006/relationships/font" Target="fonts/Poppins-bold.fntdata"/><Relationship Id="rId13" Type="http://schemas.openxmlformats.org/officeDocument/2006/relationships/slide" Target="slides/slide4.xml"/><Relationship Id="rId57" Type="http://schemas.openxmlformats.org/officeDocument/2006/relationships/font" Target="fonts/LatoLight-regular.fntdata"/><Relationship Id="rId12" Type="http://schemas.openxmlformats.org/officeDocument/2006/relationships/slide" Target="slides/slide3.xml"/><Relationship Id="rId56" Type="http://schemas.openxmlformats.org/officeDocument/2006/relationships/font" Target="fonts/Poppins-boldItalic.fntdata"/><Relationship Id="rId15" Type="http://schemas.openxmlformats.org/officeDocument/2006/relationships/slide" Target="slides/slide6.xml"/><Relationship Id="rId59" Type="http://schemas.openxmlformats.org/officeDocument/2006/relationships/font" Target="fonts/LatoLight-italic.fntdata"/><Relationship Id="rId14" Type="http://schemas.openxmlformats.org/officeDocument/2006/relationships/slide" Target="slides/slide5.xml"/><Relationship Id="rId58" Type="http://schemas.openxmlformats.org/officeDocument/2006/relationships/font" Target="fonts/LatoLight-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147991fa382_1_3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147991fa382_1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147991fa382_1_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147991fa382_1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147991fa382_1_1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147991fa382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144cd3fccc9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144cd3fccc9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6" name="Google Shape;2436;g144cd3fccc9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4" name="Shape 2444"/>
        <p:cNvGrpSpPr/>
        <p:nvPr/>
      </p:nvGrpSpPr>
      <p:grpSpPr>
        <a:xfrm>
          <a:off x="0" y="0"/>
          <a:ext cx="0" cy="0"/>
          <a:chOff x="0" y="0"/>
          <a:chExt cx="0" cy="0"/>
        </a:xfrm>
      </p:grpSpPr>
      <p:sp>
        <p:nvSpPr>
          <p:cNvPr id="2445" name="Google Shape;2445;g144cd3fccc9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6" name="Google Shape;2446;g144cd3fccc9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7" name="Google Shape;2447;g144cd3fccc9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6" name="Shape 2466"/>
        <p:cNvGrpSpPr/>
        <p:nvPr/>
      </p:nvGrpSpPr>
      <p:grpSpPr>
        <a:xfrm>
          <a:off x="0" y="0"/>
          <a:ext cx="0" cy="0"/>
          <a:chOff x="0" y="0"/>
          <a:chExt cx="0" cy="0"/>
        </a:xfrm>
      </p:grpSpPr>
      <p:sp>
        <p:nvSpPr>
          <p:cNvPr id="2467" name="Google Shape;2467;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8" name="Google Shape;2468;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8bd883d690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8bd883d69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8bd883d690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8bd883d690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147991fa382_1_3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147991fa382_1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2" name="Google Shape;233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147991fa382_1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147991fa382_1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144cd3fccc9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144cd3fccc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144cd3fccc9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144cd3fccc9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2" name="Google Shape;2512;g144cd3fccc9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3" name="Shape 2523"/>
        <p:cNvGrpSpPr/>
        <p:nvPr/>
      </p:nvGrpSpPr>
      <p:grpSpPr>
        <a:xfrm>
          <a:off x="0" y="0"/>
          <a:ext cx="0" cy="0"/>
          <a:chOff x="0" y="0"/>
          <a:chExt cx="0" cy="0"/>
        </a:xfrm>
      </p:grpSpPr>
      <p:sp>
        <p:nvSpPr>
          <p:cNvPr id="2524" name="Google Shape;2524;g144cd3fccc9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144cd3fccc9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144cd3fccc9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144cd3fccc9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3" name="Google Shape;2533;g144cd3fccc9_0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144cd3fccc9_0_109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144cd3fccc9_0_10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8bd883d690_5_3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8bd883d690_5_3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2.png"/><Relationship Id="rId3" Type="http://schemas.openxmlformats.org/officeDocument/2006/relationships/image" Target="../media/image23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0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8.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3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6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7.png"/><Relationship Id="rId4" Type="http://schemas.openxmlformats.org/officeDocument/2006/relationships/image" Target="../media/image9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7.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7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6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7.png"/><Relationship Id="rId4" Type="http://schemas.openxmlformats.org/officeDocument/2006/relationships/image" Target="../media/image9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7.png"/><Relationship Id="rId4"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593"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95" name="Google Shape;1595;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7" name="Google Shape;1597;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4" name="Google Shape;1604;p104"/>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4"/>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9" name="Google Shape;1609;p104"/>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0" name="Google Shape;1610;p104"/>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4"/>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4"/>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4"/>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4"/>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4"/>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4"/>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4"/>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4"/>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4"/>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35" name="Shape 1635"/>
        <p:cNvGrpSpPr/>
        <p:nvPr/>
      </p:nvGrpSpPr>
      <p:grpSpPr>
        <a:xfrm>
          <a:off x="0" y="0"/>
          <a:ext cx="0" cy="0"/>
          <a:chOff x="0" y="0"/>
          <a:chExt cx="0" cy="0"/>
        </a:xfrm>
      </p:grpSpPr>
      <p:sp>
        <p:nvSpPr>
          <p:cNvPr id="1636" name="Google Shape;16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7" name="Google Shape;16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38" name="Google Shape;16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2" name="Google Shape;1642;p105"/>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6" name="Google Shape;1646;p105"/>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5"/>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1" name="Google Shape;1651;p105"/>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5"/>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5"/>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5"/>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5"/>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5"/>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5"/>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5"/>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5"/>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5"/>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5"/>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5"/>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5"/>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82" name="Shape 1682"/>
        <p:cNvGrpSpPr/>
        <p:nvPr/>
      </p:nvGrpSpPr>
      <p:grpSpPr>
        <a:xfrm>
          <a:off x="0" y="0"/>
          <a:ext cx="0" cy="0"/>
          <a:chOff x="0" y="0"/>
          <a:chExt cx="0" cy="0"/>
        </a:xfrm>
      </p:grpSpPr>
      <p:sp>
        <p:nvSpPr>
          <p:cNvPr id="1683" name="Google Shape;168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4" name="Google Shape;168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85" name="Google Shape;168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86" name="Google Shape;168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88" name="Google Shape;168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9" name="Google Shape;1689;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3" name="Google Shape;1693;p106"/>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8" name="Google Shape;1698;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6"/>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6"/>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6"/>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6"/>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29" name="Shape 1729"/>
        <p:cNvGrpSpPr/>
        <p:nvPr/>
      </p:nvGrpSpPr>
      <p:grpSpPr>
        <a:xfrm>
          <a:off x="0" y="0"/>
          <a:ext cx="0" cy="0"/>
          <a:chOff x="0" y="0"/>
          <a:chExt cx="0" cy="0"/>
        </a:xfrm>
      </p:grpSpPr>
      <p:sp>
        <p:nvSpPr>
          <p:cNvPr id="1730" name="Google Shape;173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1" name="Google Shape;173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32" name="Google Shape;173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33" name="Google Shape;173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35" name="Google Shape;173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9" name="Google Shape;1739;p107"/>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0" name="Google Shape;1740;p107"/>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4" name="Google Shape;1744;p107"/>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5" name="Google Shape;1745;p107"/>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7"/>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7"/>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5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54" name="Google Shape;1754;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8" name="Google Shape;1758;p108"/>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9" name="Google Shape;1759;p108"/>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1" name="Google Shape;1761;p108"/>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3" name="Google Shape;1763;p108"/>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64" name="Shape 1764"/>
        <p:cNvGrpSpPr/>
        <p:nvPr/>
      </p:nvGrpSpPr>
      <p:grpSpPr>
        <a:xfrm>
          <a:off x="0" y="0"/>
          <a:ext cx="0" cy="0"/>
          <a:chOff x="0" y="0"/>
          <a:chExt cx="0" cy="0"/>
        </a:xfrm>
      </p:grpSpPr>
      <p:sp>
        <p:nvSpPr>
          <p:cNvPr id="1765" name="Google Shape;1765;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6" name="Google Shape;1766;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7" name="Google Shape;1767;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8" name="Google Shape;1768;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0" name="Google Shape;1770;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1" name="Google Shape;1771;p109"/>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4" name="Google Shape;1774;p109"/>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5" name="Google Shape;1775;p109"/>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09"/>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9" name="Google Shape;1779;p109"/>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0" name="Google Shape;1780;p109"/>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1" name="Google Shape;1781;p109"/>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2" name="Google Shape;1782;p109"/>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09"/>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09"/>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7" name="Google Shape;1787;p109"/>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88" name="Google Shape;1788;p109"/>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9" name="Google Shape;1789;p109"/>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0" name="Google Shape;1790;p109"/>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79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3" name="Google Shape;1793;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95" name="Google Shape;1795;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96" name="Google Shape;179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98" name="Google Shape;1798;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2" name="Google Shape;1802;p11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0"/>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0"/>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0"/>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06" name="Google Shape;1806;p11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10"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3" name="Google Shape;1813;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4" name="Google Shape;1814;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5" name="Google Shape;1815;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7" name="Google Shape;1817;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0" name="Google Shape;1820;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1" name="Google Shape;1821;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4" name="Google Shape;1824;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5" name="Google Shape;1825;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29"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2" name="Google Shape;1832;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33" name="Google Shape;1833;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4" name="Google Shape;183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6" name="Google Shape;1836;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7" name="Google Shape;1837;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9" name="Google Shape;1839;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0" name="Google Shape;1840;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3" name="Google Shape;1843;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4" name="Google Shape;1844;p112"/>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48"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1" name="Google Shape;1851;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52" name="Google Shape;1852;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53" name="Google Shape;185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5" name="Google Shape;1855;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6" name="Google Shape;1856;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8" name="Google Shape;1858;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9" name="Google Shape;1859;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2" name="Google Shape;1862;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63" name="Google Shape;1863;p113"/>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67"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0" name="Google Shape;1870;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1" name="Google Shape;1871;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72" name="Google Shape;187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4" name="Google Shape;1874;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5" name="Google Shape;1875;p114"/>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7" name="Google Shape;1877;p11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8" name="Google Shape;1878;p11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4"/>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1" name="Google Shape;1881;p114"/>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2" name="Google Shape;1882;p11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3" name="Google Shape;1883;p11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84" name="Google Shape;1884;p114"/>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89"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1" name="Google Shape;1891;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3" name="Google Shape;1893;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96" name="Google Shape;1896;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8" name="Google Shape;1898;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9" name="Google Shape;1899;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0" name="Google Shape;1900;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4" name="Google Shape;1904;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06" name="Google Shape;1906;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1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3" name="Google Shape;1913;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15" name="Google Shape;1915;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0" name="Google Shape;1920;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1" name="Google Shape;1921;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2" name="Google Shape;1922;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6" name="Google Shape;1926;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8" name="Google Shape;1928;p116"/>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33"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5" name="Google Shape;1935;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7" name="Google Shape;1937;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8" name="Google Shape;193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0" name="Google Shape;1940;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2" name="Google Shape;1942;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3" name="Google Shape;1943;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4" name="Google Shape;1944;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8" name="Google Shape;1948;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0" name="Google Shape;1950;p117"/>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55"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7" name="Google Shape;1957;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9" name="Google Shape;1959;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0" name="Google Shape;1960;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2" name="Google Shape;1962;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18"/>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4" name="Google Shape;1964;p118"/>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5" name="Google Shape;1965;p118"/>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6" name="Google Shape;1966;p118"/>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8"/>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8" name="Google Shape;1968;p118"/>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9" name="Google Shape;1969;p118"/>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0" name="Google Shape;1970;p118"/>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1" name="Google Shape;1971;p118"/>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2" name="Google Shape;1972;p118"/>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8"/>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4" name="Google Shape;1974;p118"/>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80"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4" name="Google Shape;1984;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87" name="Google Shape;1987;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9" name="Google Shape;1989;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0" name="Google Shape;1990;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1" name="Google Shape;1991;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3" name="Google Shape;1993;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4" name="Google Shape;1994;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5" name="Google Shape;1995;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6" name="Google Shape;1996;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7" name="Google Shape;1997;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99" name="Google Shape;1999;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05"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09" name="Google Shape;2009;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2" name="Google Shape;2012;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4" name="Google Shape;2014;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5" name="Google Shape;2015;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6" name="Google Shape;2016;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8" name="Google Shape;2018;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9" name="Google Shape;2019;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0" name="Google Shape;2020;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1" name="Google Shape;2021;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2" name="Google Shape;2022;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4" name="Google Shape;2024;p120"/>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30"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4" name="Google Shape;203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35" name="Google Shape;203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37" name="Google Shape;203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9" name="Google Shape;203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0" name="Google Shape;204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1" name="Google Shape;204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3" name="Google Shape;204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4" name="Google Shape;204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5" name="Google Shape;204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6" name="Google Shape;204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7" name="Google Shape;204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49" name="Google Shape;2049;p121"/>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55"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59" name="Google Shape;205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2"/>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4" name="Google Shape;2064;p122"/>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5" name="Google Shape;2065;p122"/>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6" name="Google Shape;2066;p122"/>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2"/>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2"/>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9" name="Google Shape;2069;p122"/>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0" name="Google Shape;2070;p122"/>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1" name="Google Shape;2071;p122"/>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2" name="Google Shape;2072;p122"/>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3" name="Google Shape;2073;p122"/>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2"/>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2"/>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76" name="Google Shape;2076;p122"/>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83"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6" name="Google Shape;2086;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87" name="Google Shape;2087;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88" name="Google Shape;208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0" name="Google Shape;2090;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2" name="Google Shape;2092;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3" name="Google Shape;2093;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4" name="Google Shape;2094;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7" name="Google Shape;2097;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8" name="Google Shape;2098;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9" name="Google Shape;2099;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0" name="Google Shape;2100;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1" name="Google Shape;2101;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4" name="Google Shape;2104;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1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4" name="Google Shape;2114;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15" name="Google Shape;2115;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16" name="Google Shape;2116;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18" name="Google Shape;2118;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0" name="Google Shape;2120;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1" name="Google Shape;2121;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2" name="Google Shape;2122;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5" name="Google Shape;2125;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6" name="Google Shape;2126;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7" name="Google Shape;2127;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8" name="Google Shape;2128;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9" name="Google Shape;2129;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2" name="Google Shape;2132;p124"/>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39"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2" name="Google Shape;2142;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3" name="Google Shape;2143;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4" name="Google Shape;2144;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8" name="Google Shape;2148;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9" name="Google Shape;2149;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0" name="Google Shape;2150;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3" name="Google Shape;2153;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4" name="Google Shape;2154;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5" name="Google Shape;2155;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6" name="Google Shape;2156;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7" name="Google Shape;2157;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0" name="Google Shape;2160;p125"/>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67" name="Shape 2167"/>
        <p:cNvGrpSpPr/>
        <p:nvPr/>
      </p:nvGrpSpPr>
      <p:grpSpPr>
        <a:xfrm>
          <a:off x="0" y="0"/>
          <a:ext cx="0" cy="0"/>
          <a:chOff x="0" y="0"/>
          <a:chExt cx="0" cy="0"/>
        </a:xfrm>
      </p:grpSpPr>
      <p:sp>
        <p:nvSpPr>
          <p:cNvPr id="2168" name="Google Shape;2168;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0" name="Google Shape;2170;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1" name="Google Shape;217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3" name="Google Shape;2173;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4" name="Google Shape;2174;p126"/>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5" name="Google Shape;2175;p126"/>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6" name="Google Shape;2176;p126"/>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7" name="Google Shape;2177;p126"/>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8" name="Google Shape;2178;p126"/>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9" name="Google Shape;2179;p126"/>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0" name="Google Shape;2180;p126"/>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1" name="Google Shape;2181;p126"/>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2" name="Google Shape;2182;p126"/>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3" name="Google Shape;2183;p126"/>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6"/>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6"/>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6"/>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6"/>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6"/>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6"/>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90" name="Google Shape;2190;p126"/>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198" name="Shape 2198"/>
        <p:cNvGrpSpPr/>
        <p:nvPr/>
      </p:nvGrpSpPr>
      <p:grpSpPr>
        <a:xfrm>
          <a:off x="0" y="0"/>
          <a:ext cx="0" cy="0"/>
          <a:chOff x="0" y="0"/>
          <a:chExt cx="0" cy="0"/>
        </a:xfrm>
      </p:grpSpPr>
      <p:sp>
        <p:nvSpPr>
          <p:cNvPr id="2199" name="Google Shape;2199;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0" name="Google Shape;2200;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01" name="Google Shape;2201;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4" name="Google Shape;2204;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5" name="Google Shape;2205;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6" name="Google Shape;2206;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7" name="Google Shape;2207;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8" name="Google Shape;2208;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9" name="Google Shape;2209;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0" name="Google Shape;2210;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1" name="Google Shape;2211;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2" name="Google Shape;2212;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3" name="Google Shape;2213;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4" name="Google Shape;2214;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21" name="Google Shape;2221;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29" name="Shape 2229"/>
        <p:cNvGrpSpPr/>
        <p:nvPr/>
      </p:nvGrpSpPr>
      <p:grpSpPr>
        <a:xfrm>
          <a:off x="0" y="0"/>
          <a:ext cx="0" cy="0"/>
          <a:chOff x="0" y="0"/>
          <a:chExt cx="0" cy="0"/>
        </a:xfrm>
      </p:grpSpPr>
      <p:sp>
        <p:nvSpPr>
          <p:cNvPr id="2230" name="Google Shape;2230;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1" name="Google Shape;2231;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32" name="Google Shape;2232;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3" name="Google Shape;2233;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35" name="Google Shape;2235;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6" name="Google Shape;2236;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7" name="Google Shape;2237;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8" name="Google Shape;2238;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9" name="Google Shape;2239;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0" name="Google Shape;2240;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1" name="Google Shape;2241;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2" name="Google Shape;2242;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3" name="Google Shape;2243;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4" name="Google Shape;2244;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5" name="Google Shape;2245;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52" name="Google Shape;2252;p128"/>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60" name="Shape 2260"/>
        <p:cNvGrpSpPr/>
        <p:nvPr/>
      </p:nvGrpSpPr>
      <p:grpSpPr>
        <a:xfrm>
          <a:off x="0" y="0"/>
          <a:ext cx="0" cy="0"/>
          <a:chOff x="0" y="0"/>
          <a:chExt cx="0" cy="0"/>
        </a:xfrm>
      </p:grpSpPr>
      <p:sp>
        <p:nvSpPr>
          <p:cNvPr id="2261" name="Google Shape;2261;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2" name="Google Shape;2262;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3" name="Google Shape;2263;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4" name="Google Shape;226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66" name="Google Shape;2266;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7" name="Google Shape;2267;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8" name="Google Shape;2268;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9" name="Google Shape;2269;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0" name="Google Shape;2270;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1" name="Google Shape;2271;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2" name="Google Shape;2272;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3" name="Google Shape;2273;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4" name="Google Shape;2274;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5" name="Google Shape;2275;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6" name="Google Shape;2276;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3" name="Google Shape;2283;p129"/>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29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293" name="Google Shape;2293;p130"/>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13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299"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01" name="Google Shape;2301;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2" name="Google Shape;2302;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3" name="Google Shape;2303;p131"/>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05" name="Shape 2305"/>
        <p:cNvGrpSpPr/>
        <p:nvPr/>
      </p:nvGrpSpPr>
      <p:grpSpPr>
        <a:xfrm>
          <a:off x="0" y="0"/>
          <a:ext cx="0" cy="0"/>
          <a:chOff x="0" y="0"/>
          <a:chExt cx="0" cy="0"/>
        </a:xfrm>
      </p:grpSpPr>
      <p:sp>
        <p:nvSpPr>
          <p:cNvPr id="2306" name="Google Shape;2306;p132"/>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08" name="Shape 2308"/>
        <p:cNvGrpSpPr/>
        <p:nvPr/>
      </p:nvGrpSpPr>
      <p:grpSpPr>
        <a:xfrm>
          <a:off x="0" y="0"/>
          <a:ext cx="0" cy="0"/>
          <a:chOff x="0" y="0"/>
          <a:chExt cx="0" cy="0"/>
        </a:xfrm>
      </p:grpSpPr>
      <p:sp>
        <p:nvSpPr>
          <p:cNvPr id="2309" name="Google Shape;2309;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13"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18" name="Shape 2318"/>
        <p:cNvGrpSpPr/>
        <p:nvPr/>
      </p:nvGrpSpPr>
      <p:grpSpPr>
        <a:xfrm>
          <a:off x="0" y="0"/>
          <a:ext cx="0" cy="0"/>
          <a:chOff x="0" y="0"/>
          <a:chExt cx="0" cy="0"/>
        </a:xfrm>
      </p:grpSpPr>
      <p:sp>
        <p:nvSpPr>
          <p:cNvPr id="2319" name="Google Shape;2319;p1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14"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17" name="Google Shape;1317;p8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0" name="Google Shape;1320;p8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1" name="Google Shape;1321;p8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2" name="Google Shape;1322;p8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9" name="Google Shape;1329;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0" name="Google Shape;1330;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2" name="Google Shape;1352;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56" name="Google Shape;1356;p88"/>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57" name="Google Shape;1357;p88"/>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p8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60"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2" name="Google Shape;1362;p89"/>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3" name="Google Shape;136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4" name="Google Shape;1364;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65" name="Shape 1365"/>
        <p:cNvGrpSpPr/>
        <p:nvPr/>
      </p:nvGrpSpPr>
      <p:grpSpPr>
        <a:xfrm>
          <a:off x="0" y="0"/>
          <a:ext cx="0" cy="0"/>
          <a:chOff x="0" y="0"/>
          <a:chExt cx="0" cy="0"/>
        </a:xfrm>
      </p:grpSpPr>
      <p:sp>
        <p:nvSpPr>
          <p:cNvPr id="1366" name="Google Shape;1366;p9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68" name="Google Shape;1368;p9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71" name="Google Shape;1371;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2" name="Google Shape;1372;p90"/>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73"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75" name="Google Shape;1375;p91"/>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6" name="Google Shape;1376;p91"/>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77" name="Google Shape;1377;p91"/>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8" name="Google Shape;1378;p91"/>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81" name="Google Shape;1381;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85" name="Google Shape;1385;p92"/>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86" name="Google Shape;1386;p92"/>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87" name="Google Shape;1387;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89"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3" name="Google Shape;139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97" name="Google Shape;1397;p93"/>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98"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3" name="Google Shape;1403;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04" name="Google Shape;1404;p94"/>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5" name="Google Shape;140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07" name="Google Shape;1407;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8" name="Google Shape;1408;p9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09"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11" name="Google Shape;141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13" name="Google Shape;1413;p9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4" name="Google Shape;1414;p9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5" name="Google Shape;1415;p95"/>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16" name="Google Shape;1416;p9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17" name="Google Shape;1417;p95"/>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4" name="Google Shape;1424;p96"/>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6" name="Google Shape;1426;p96"/>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7" name="Google Shape;1427;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28" name="Google Shape;1428;p96"/>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29" name="Shape 1429"/>
        <p:cNvGrpSpPr/>
        <p:nvPr/>
      </p:nvGrpSpPr>
      <p:grpSpPr>
        <a:xfrm>
          <a:off x="0" y="0"/>
          <a:ext cx="0" cy="0"/>
          <a:chOff x="0" y="0"/>
          <a:chExt cx="0" cy="0"/>
        </a:xfrm>
      </p:grpSpPr>
      <p:sp>
        <p:nvSpPr>
          <p:cNvPr id="1430" name="Google Shape;1430;p97"/>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33" name="Google Shape;1433;p97"/>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34" name="Google Shape;1434;p97"/>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36" name="Google Shape;1436;p9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7" name="Google Shape;1437;p9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39"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42" name="Google Shape;1442;p98"/>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46" name="Google Shape;1446;p98"/>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7" name="Google Shape;1447;p98"/>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48" name="Google Shape;1448;p9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9" name="Google Shape;1449;p98"/>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50" name="Shape 1450"/>
        <p:cNvGrpSpPr/>
        <p:nvPr/>
      </p:nvGrpSpPr>
      <p:grpSpPr>
        <a:xfrm>
          <a:off x="0" y="0"/>
          <a:ext cx="0" cy="0"/>
          <a:chOff x="0" y="0"/>
          <a:chExt cx="0" cy="0"/>
        </a:xfrm>
      </p:grpSpPr>
      <p:sp>
        <p:nvSpPr>
          <p:cNvPr id="1451" name="Google Shape;1451;p99"/>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52" name="Google Shape;145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54" name="Google Shape;1454;p99"/>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55" name="Google Shape;1455;p9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6" name="Google Shape;1456;p99"/>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7" name="Google Shape;1457;p9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99"/>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60"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62" name="Google Shape;1462;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3" name="Google Shape;1463;p10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4" name="Google Shape;1464;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67" name="Google Shape;1467;p10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0" name="Google Shape;1480;p100"/>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1" name="Google Shape;1481;p10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2" name="Google Shape;1482;p10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3" name="Google Shape;1483;p10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4" name="Google Shape;1484;p100"/>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5" name="Google Shape;1485;p100"/>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6" name="Google Shape;1486;p100"/>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87"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9" name="Google Shape;1489;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0" name="Google Shape;1490;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1" name="Google Shape;1491;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2" name="Google Shape;149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4" name="Google Shape;1494;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07" name="Google Shape;1507;p101"/>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8" name="Google Shape;1508;p10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9" name="Google Shape;1509;p10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0" name="Google Shape;1510;p10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1" name="Google Shape;1511;p101"/>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2" name="Google Shape;1512;p101"/>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1"/>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8" name="Google Shape;1518;p101"/>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19"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23" name="Google Shape;1523;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4" name="Google Shape;1524;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26" name="Google Shape;1526;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0" name="Google Shape;1530;p102"/>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1" name="Google Shape;1531;p102"/>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2"/>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9" name="Google Shape;1539;p102"/>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3" name="Google Shape;1543;p102"/>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7" name="Google Shape;1547;p102"/>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1" name="Google Shape;1551;p102"/>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2" name="Google Shape;1552;p102"/>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3" name="Google Shape;1553;p102"/>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4" name="Google Shape;1554;p102"/>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5" name="Google Shape;1555;p102"/>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56"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58" name="Google Shape;1558;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60" name="Google Shape;1560;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61" name="Google Shape;156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7" name="Google Shape;1567;p103"/>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2" name="Google Shape;1572;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6" name="Google Shape;1576;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0" name="Google Shape;1580;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4" name="Google Shape;1584;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8" name="Google Shape;1588;p103"/>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9" name="Google Shape;1589;p103"/>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0" name="Google Shape;1590;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1" name="Google Shape;1591;p103"/>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2" name="Google Shape;1592;p103"/>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4.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5.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theme" Target="../theme/theme2.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2" name="Shape 1312"/>
        <p:cNvGrpSpPr/>
        <p:nvPr/>
      </p:nvGrpSpPr>
      <p:grpSpPr>
        <a:xfrm>
          <a:off x="0" y="0"/>
          <a:ext cx="0" cy="0"/>
          <a:chOff x="0" y="0"/>
          <a:chExt cx="0" cy="0"/>
        </a:xfrm>
      </p:grpSpPr>
      <p:sp>
        <p:nvSpPr>
          <p:cNvPr id="1313" name="Google Shape;1313;p8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2.png"/><Relationship Id="rId4" Type="http://schemas.openxmlformats.org/officeDocument/2006/relationships/image" Target="../media/image221.png"/><Relationship Id="rId5" Type="http://schemas.openxmlformats.org/officeDocument/2006/relationships/image" Target="../media/image2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25.png"/><Relationship Id="rId4" Type="http://schemas.openxmlformats.org/officeDocument/2006/relationships/image" Target="../media/image226.png"/><Relationship Id="rId5" Type="http://schemas.openxmlformats.org/officeDocument/2006/relationships/image" Target="../media/image2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5.xml"/><Relationship Id="rId3" Type="http://schemas.openxmlformats.org/officeDocument/2006/relationships/image" Target="../media/image2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9.xml"/><Relationship Id="rId3" Type="http://schemas.openxmlformats.org/officeDocument/2006/relationships/image" Target="../media/image2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32.png"/><Relationship Id="rId4" Type="http://schemas.openxmlformats.org/officeDocument/2006/relationships/image" Target="../media/image233.png"/><Relationship Id="rId5" Type="http://schemas.openxmlformats.org/officeDocument/2006/relationships/image" Target="../media/image2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38.png"/><Relationship Id="rId4" Type="http://schemas.openxmlformats.org/officeDocument/2006/relationships/image" Target="../media/image235.png"/><Relationship Id="rId5" Type="http://schemas.openxmlformats.org/officeDocument/2006/relationships/image" Target="../media/image2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2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 Id="rId3" Type="http://schemas.openxmlformats.org/officeDocument/2006/relationships/image" Target="../media/image217.png"/><Relationship Id="rId4"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2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192.168.1.110" TargetMode="External"/><Relationship Id="rId4" Type="http://schemas.openxmlformats.org/officeDocument/2006/relationships/image" Target="../media/image2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36"/>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7" name="Google Shape;2327;p136"/>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28" name="Google Shape;2328;p136"/>
          <p:cNvSpPr txBox="1"/>
          <p:nvPr/>
        </p:nvSpPr>
        <p:spPr>
          <a:xfrm>
            <a:off x="7554075" y="8158025"/>
            <a:ext cx="10437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t>Madison Coldwell, Mani Prabhu, Mansour Tawk, Riley Peters</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14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a:solidFill>
                  <a:schemeClr val="dk1"/>
                </a:solidFill>
              </a:rPr>
              <a:t>No Password Policy</a:t>
            </a:r>
            <a:endParaRPr/>
          </a:p>
        </p:txBody>
      </p:sp>
      <p:sp>
        <p:nvSpPr>
          <p:cNvPr id="2411" name="Google Shape;2411;p1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2" name="Google Shape;2412;p145"/>
          <p:cNvSpPr txBox="1"/>
          <p:nvPr/>
        </p:nvSpPr>
        <p:spPr>
          <a:xfrm>
            <a:off x="6762725" y="12264900"/>
            <a:ext cx="11477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fig.2 - Hydra</a:t>
            </a:r>
            <a:r>
              <a:rPr lang="en-US" sz="2500">
                <a:latin typeface="Roboto"/>
                <a:ea typeface="Roboto"/>
                <a:cs typeface="Roboto"/>
                <a:sym typeface="Roboto"/>
              </a:rPr>
              <a:t> command (top) used to brute force the user account of </a:t>
            </a:r>
            <a:r>
              <a:rPr b="1" lang="en-US" sz="2500">
                <a:latin typeface="Roboto"/>
                <a:ea typeface="Roboto"/>
                <a:cs typeface="Roboto"/>
                <a:sym typeface="Roboto"/>
              </a:rPr>
              <a:t>michael</a:t>
            </a:r>
            <a:endParaRPr sz="2500">
              <a:latin typeface="Roboto"/>
              <a:ea typeface="Roboto"/>
              <a:cs typeface="Roboto"/>
              <a:sym typeface="Roboto"/>
            </a:endParaRPr>
          </a:p>
          <a:p>
            <a:pPr indent="0" lvl="0" marL="0" rtl="0" algn="l">
              <a:spcBef>
                <a:spcPts val="0"/>
              </a:spcBef>
              <a:spcAft>
                <a:spcPts val="0"/>
              </a:spcAft>
              <a:buNone/>
            </a:pPr>
            <a:r>
              <a:t/>
            </a:r>
            <a:endParaRPr b="1" sz="2500">
              <a:latin typeface="Roboto"/>
              <a:ea typeface="Roboto"/>
              <a:cs typeface="Roboto"/>
              <a:sym typeface="Roboto"/>
            </a:endParaRPr>
          </a:p>
        </p:txBody>
      </p:sp>
      <p:pic>
        <p:nvPicPr>
          <p:cNvPr id="2413" name="Google Shape;2413;p145"/>
          <p:cNvPicPr preferRelativeResize="0"/>
          <p:nvPr/>
        </p:nvPicPr>
        <p:blipFill>
          <a:blip r:embed="rId3">
            <a:alphaModFix/>
          </a:blip>
          <a:stretch>
            <a:fillRect/>
          </a:stretch>
        </p:blipFill>
        <p:spPr>
          <a:xfrm>
            <a:off x="5326925" y="2038850"/>
            <a:ext cx="13723796" cy="1022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14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Password stored in plain text</a:t>
            </a:r>
            <a:endParaRPr/>
          </a:p>
        </p:txBody>
      </p:sp>
      <p:sp>
        <p:nvSpPr>
          <p:cNvPr id="2419" name="Google Shape;2419;p1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0" name="Google Shape;2420;p14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After accessing the path </a:t>
            </a:r>
            <a:r>
              <a:rPr b="1" lang="en-US" sz="4400">
                <a:solidFill>
                  <a:schemeClr val="dk1"/>
                </a:solidFill>
              </a:rPr>
              <a:t>/var/www/html</a:t>
            </a:r>
            <a:r>
              <a:rPr lang="en-US" sz="4400">
                <a:solidFill>
                  <a:schemeClr val="dk1"/>
                </a:solidFill>
              </a:rPr>
              <a:t>, a directory called </a:t>
            </a:r>
            <a:r>
              <a:rPr b="1" lang="en-US" sz="4400">
                <a:solidFill>
                  <a:schemeClr val="dk1"/>
                </a:solidFill>
              </a:rPr>
              <a:t>Wordpress</a:t>
            </a:r>
            <a:r>
              <a:rPr lang="en-US" sz="4400">
                <a:solidFill>
                  <a:schemeClr val="dk1"/>
                </a:solidFill>
              </a:rPr>
              <a:t> was found which contains all of the configuration files for the Wordpress application.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Inside this folder, the file </a:t>
            </a:r>
            <a:r>
              <a:rPr b="1" lang="en-US" sz="4400">
                <a:solidFill>
                  <a:schemeClr val="dk1"/>
                </a:solidFill>
              </a:rPr>
              <a:t>wp-config.php</a:t>
            </a:r>
            <a:r>
              <a:rPr lang="en-US" sz="4400">
                <a:solidFill>
                  <a:schemeClr val="dk1"/>
                </a:solidFill>
              </a:rPr>
              <a:t> could be accessed. Inside was the name and login information for the applications MySQL databases (see </a:t>
            </a:r>
            <a:r>
              <a:rPr b="1" lang="en-US" sz="4400">
                <a:solidFill>
                  <a:schemeClr val="dk1"/>
                </a:solidFill>
              </a:rPr>
              <a:t>fig.1</a:t>
            </a:r>
            <a:r>
              <a:rPr lang="en-US" sz="4400">
                <a:solidFill>
                  <a:schemeClr val="dk1"/>
                </a:solidFill>
              </a:rPr>
              <a:t> on next slide).</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password for the user was stored </a:t>
            </a:r>
            <a:r>
              <a:rPr b="1" lang="en-US" sz="4400">
                <a:solidFill>
                  <a:schemeClr val="dk1"/>
                </a:solidFill>
              </a:rPr>
              <a:t>without </a:t>
            </a:r>
            <a:r>
              <a:rPr lang="en-US" sz="4400">
                <a:solidFill>
                  <a:schemeClr val="dk1"/>
                </a:solidFill>
              </a:rPr>
              <a:t>encryption, in plaintext, allowing an easy login to MySQL and availability to subsequent databases and sensitive information.</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Ultimately, the impact of this vulnerability meant that the password hash for the user </a:t>
            </a:r>
            <a:r>
              <a:rPr b="1" lang="en-US" sz="4400">
                <a:solidFill>
                  <a:schemeClr val="dk1"/>
                </a:solidFill>
              </a:rPr>
              <a:t>steven</a:t>
            </a:r>
            <a:r>
              <a:rPr lang="en-US" sz="4400">
                <a:solidFill>
                  <a:schemeClr val="dk1"/>
                </a:solidFill>
              </a:rPr>
              <a:t> was discovered (see </a:t>
            </a:r>
            <a:r>
              <a:rPr b="1" lang="en-US" sz="4400">
                <a:solidFill>
                  <a:schemeClr val="dk1"/>
                </a:solidFill>
              </a:rPr>
              <a:t>fig.2</a:t>
            </a:r>
            <a:r>
              <a:rPr lang="en-US" sz="4400">
                <a:solidFill>
                  <a:schemeClr val="dk1"/>
                </a:solidFill>
              </a:rPr>
              <a:t> and </a:t>
            </a:r>
            <a:r>
              <a:rPr b="1" lang="en-US" sz="4400">
                <a:solidFill>
                  <a:schemeClr val="dk1"/>
                </a:solidFill>
              </a:rPr>
              <a:t>fig.3</a:t>
            </a:r>
            <a:r>
              <a:rPr lang="en-US" sz="4400">
                <a:solidFill>
                  <a:schemeClr val="dk1"/>
                </a:solidFill>
              </a:rPr>
              <a:t> on next slide), which led to the root user being compromised, detailed in the upcoming slides.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a:t>Password stored in plain text</a:t>
            </a:r>
            <a:endParaRPr/>
          </a:p>
        </p:txBody>
      </p:sp>
      <p:sp>
        <p:nvSpPr>
          <p:cNvPr id="2426" name="Google Shape;2426;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427" name="Google Shape;2427;p147"/>
          <p:cNvPicPr preferRelativeResize="0"/>
          <p:nvPr/>
        </p:nvPicPr>
        <p:blipFill>
          <a:blip r:embed="rId3">
            <a:alphaModFix/>
          </a:blip>
          <a:stretch>
            <a:fillRect/>
          </a:stretch>
        </p:blipFill>
        <p:spPr>
          <a:xfrm>
            <a:off x="1433575" y="2176100"/>
            <a:ext cx="8175175" cy="8714325"/>
          </a:xfrm>
          <a:prstGeom prst="rect">
            <a:avLst/>
          </a:prstGeom>
          <a:noFill/>
          <a:ln>
            <a:noFill/>
          </a:ln>
        </p:spPr>
      </p:pic>
      <p:sp>
        <p:nvSpPr>
          <p:cNvPr id="2428" name="Google Shape;2428;p147"/>
          <p:cNvSpPr txBox="1"/>
          <p:nvPr/>
        </p:nvSpPr>
        <p:spPr>
          <a:xfrm>
            <a:off x="1433513" y="10890425"/>
            <a:ext cx="8175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fig.1 -</a:t>
            </a:r>
            <a:r>
              <a:rPr lang="en-US" sz="2500">
                <a:latin typeface="Roboto"/>
                <a:ea typeface="Roboto"/>
                <a:cs typeface="Roboto"/>
                <a:sym typeface="Roboto"/>
              </a:rPr>
              <a:t> the contents of </a:t>
            </a:r>
            <a:r>
              <a:rPr b="1" lang="en-US" sz="2500">
                <a:latin typeface="Roboto"/>
                <a:ea typeface="Roboto"/>
                <a:cs typeface="Roboto"/>
                <a:sym typeface="Roboto"/>
              </a:rPr>
              <a:t>wp-config.php</a:t>
            </a:r>
            <a:r>
              <a:rPr lang="en-US" sz="2500">
                <a:latin typeface="Roboto"/>
                <a:ea typeface="Roboto"/>
                <a:cs typeface="Roboto"/>
                <a:sym typeface="Roboto"/>
              </a:rPr>
              <a:t>. The password found was </a:t>
            </a:r>
            <a:r>
              <a:rPr b="1" lang="en-US" sz="2500">
                <a:latin typeface="Roboto"/>
                <a:ea typeface="Roboto"/>
                <a:cs typeface="Roboto"/>
                <a:sym typeface="Roboto"/>
              </a:rPr>
              <a:t>R@v3nSecurity </a:t>
            </a:r>
            <a:r>
              <a:rPr lang="en-US" sz="2500">
                <a:latin typeface="Roboto"/>
                <a:ea typeface="Roboto"/>
                <a:cs typeface="Roboto"/>
                <a:sym typeface="Roboto"/>
              </a:rPr>
              <a:t>for the root user in MySQL</a:t>
            </a:r>
            <a:endParaRPr sz="2500">
              <a:latin typeface="Roboto"/>
              <a:ea typeface="Roboto"/>
              <a:cs typeface="Roboto"/>
              <a:sym typeface="Roboto"/>
            </a:endParaRPr>
          </a:p>
        </p:txBody>
      </p:sp>
      <p:pic>
        <p:nvPicPr>
          <p:cNvPr id="2429" name="Google Shape;2429;p147"/>
          <p:cNvPicPr preferRelativeResize="0"/>
          <p:nvPr/>
        </p:nvPicPr>
        <p:blipFill>
          <a:blip r:embed="rId4">
            <a:alphaModFix/>
          </a:blip>
          <a:stretch>
            <a:fillRect/>
          </a:stretch>
        </p:blipFill>
        <p:spPr>
          <a:xfrm>
            <a:off x="10081425" y="4918488"/>
            <a:ext cx="13439775" cy="4010025"/>
          </a:xfrm>
          <a:prstGeom prst="rect">
            <a:avLst/>
          </a:prstGeom>
          <a:noFill/>
          <a:ln>
            <a:noFill/>
          </a:ln>
        </p:spPr>
      </p:pic>
      <p:pic>
        <p:nvPicPr>
          <p:cNvPr id="2430" name="Google Shape;2430;p147"/>
          <p:cNvPicPr preferRelativeResize="0"/>
          <p:nvPr/>
        </p:nvPicPr>
        <p:blipFill rotWithShape="1">
          <a:blip r:embed="rId5">
            <a:alphaModFix/>
          </a:blip>
          <a:srcRect b="0" l="0" r="22094" t="0"/>
          <a:stretch/>
        </p:blipFill>
        <p:spPr>
          <a:xfrm>
            <a:off x="10249325" y="2688025"/>
            <a:ext cx="10663899" cy="372700"/>
          </a:xfrm>
          <a:prstGeom prst="rect">
            <a:avLst/>
          </a:prstGeom>
          <a:noFill/>
          <a:ln>
            <a:noFill/>
          </a:ln>
        </p:spPr>
      </p:pic>
      <p:sp>
        <p:nvSpPr>
          <p:cNvPr id="2431" name="Google Shape;2431;p147"/>
          <p:cNvSpPr txBox="1"/>
          <p:nvPr/>
        </p:nvSpPr>
        <p:spPr>
          <a:xfrm>
            <a:off x="10249325" y="3060725"/>
            <a:ext cx="9533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fig.2 -</a:t>
            </a:r>
            <a:r>
              <a:rPr lang="en-US" sz="2500">
                <a:latin typeface="Roboto"/>
                <a:ea typeface="Roboto"/>
                <a:cs typeface="Roboto"/>
                <a:sym typeface="Roboto"/>
              </a:rPr>
              <a:t> Once the password was known, the tool </a:t>
            </a:r>
            <a:r>
              <a:rPr b="1" lang="en-US" sz="2500">
                <a:latin typeface="Roboto"/>
                <a:ea typeface="Roboto"/>
                <a:cs typeface="Roboto"/>
                <a:sym typeface="Roboto"/>
              </a:rPr>
              <a:t>mysqldump</a:t>
            </a:r>
            <a:r>
              <a:rPr lang="en-US" sz="2500">
                <a:latin typeface="Roboto"/>
                <a:ea typeface="Roboto"/>
                <a:cs typeface="Roboto"/>
                <a:sym typeface="Roboto"/>
              </a:rPr>
              <a:t> was used to dump the </a:t>
            </a:r>
            <a:r>
              <a:rPr lang="en-US" sz="2500">
                <a:latin typeface="Roboto"/>
                <a:ea typeface="Roboto"/>
                <a:cs typeface="Roboto"/>
                <a:sym typeface="Roboto"/>
              </a:rPr>
              <a:t>contents of the database called ‘</a:t>
            </a:r>
            <a:r>
              <a:rPr b="1" lang="en-US" sz="2500">
                <a:latin typeface="Roboto"/>
                <a:ea typeface="Roboto"/>
                <a:cs typeface="Roboto"/>
                <a:sym typeface="Roboto"/>
              </a:rPr>
              <a:t>wordpress</a:t>
            </a:r>
            <a:r>
              <a:rPr lang="en-US" sz="2500">
                <a:latin typeface="Roboto"/>
                <a:ea typeface="Roboto"/>
                <a:cs typeface="Roboto"/>
                <a:sym typeface="Roboto"/>
              </a:rPr>
              <a:t>’</a:t>
            </a:r>
            <a:endParaRPr sz="2500">
              <a:latin typeface="Roboto"/>
              <a:ea typeface="Roboto"/>
              <a:cs typeface="Roboto"/>
              <a:sym typeface="Roboto"/>
            </a:endParaRPr>
          </a:p>
        </p:txBody>
      </p:sp>
      <p:sp>
        <p:nvSpPr>
          <p:cNvPr id="2432" name="Google Shape;2432;p147"/>
          <p:cNvSpPr txBox="1"/>
          <p:nvPr/>
        </p:nvSpPr>
        <p:spPr>
          <a:xfrm>
            <a:off x="10081425" y="8928525"/>
            <a:ext cx="10831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dk1"/>
                </a:solidFill>
                <a:latin typeface="Roboto"/>
                <a:ea typeface="Roboto"/>
                <a:cs typeface="Roboto"/>
                <a:sym typeface="Roboto"/>
              </a:rPr>
              <a:t>fig.3 - </a:t>
            </a:r>
            <a:r>
              <a:rPr lang="en-US" sz="2500">
                <a:solidFill>
                  <a:schemeClr val="dk1"/>
                </a:solidFill>
                <a:latin typeface="Roboto"/>
                <a:ea typeface="Roboto"/>
                <a:cs typeface="Roboto"/>
                <a:sym typeface="Roboto"/>
              </a:rPr>
              <a:t>The data from the dump revealed a table called </a:t>
            </a:r>
            <a:r>
              <a:rPr b="1" lang="en-US" sz="2500">
                <a:solidFill>
                  <a:schemeClr val="dk1"/>
                </a:solidFill>
                <a:latin typeface="Roboto"/>
                <a:ea typeface="Roboto"/>
                <a:cs typeface="Roboto"/>
                <a:sym typeface="Roboto"/>
              </a:rPr>
              <a:t>‘wp_users’</a:t>
            </a:r>
            <a:r>
              <a:rPr lang="en-US" sz="2500">
                <a:solidFill>
                  <a:schemeClr val="dk1"/>
                </a:solidFill>
                <a:latin typeface="Roboto"/>
                <a:ea typeface="Roboto"/>
                <a:cs typeface="Roboto"/>
                <a:sym typeface="Roboto"/>
              </a:rPr>
              <a:t> which contained the password hash data related to both </a:t>
            </a:r>
            <a:r>
              <a:rPr b="1" lang="en-US" sz="2500">
                <a:solidFill>
                  <a:schemeClr val="dk1"/>
                </a:solidFill>
                <a:latin typeface="Roboto"/>
                <a:ea typeface="Roboto"/>
                <a:cs typeface="Roboto"/>
                <a:sym typeface="Roboto"/>
              </a:rPr>
              <a:t>michael</a:t>
            </a:r>
            <a:r>
              <a:rPr lang="en-US" sz="2500">
                <a:solidFill>
                  <a:schemeClr val="dk1"/>
                </a:solidFill>
                <a:latin typeface="Roboto"/>
                <a:ea typeface="Roboto"/>
                <a:cs typeface="Roboto"/>
                <a:sym typeface="Roboto"/>
              </a:rPr>
              <a:t> and </a:t>
            </a:r>
            <a:r>
              <a:rPr b="1" lang="en-US" sz="2500">
                <a:solidFill>
                  <a:schemeClr val="dk1"/>
                </a:solidFill>
                <a:latin typeface="Roboto"/>
                <a:ea typeface="Roboto"/>
                <a:cs typeface="Roboto"/>
                <a:sym typeface="Roboto"/>
              </a:rPr>
              <a:t>steven</a:t>
            </a:r>
            <a:r>
              <a:rPr lang="en-US" sz="2500">
                <a:solidFill>
                  <a:schemeClr val="dk1"/>
                </a:solidFill>
                <a:latin typeface="Roboto"/>
                <a:ea typeface="Roboto"/>
                <a:cs typeface="Roboto"/>
                <a:sym typeface="Roboto"/>
              </a:rPr>
              <a:t>’s user accounts</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14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Password stored in plain text</a:t>
            </a:r>
            <a:endParaRPr/>
          </a:p>
        </p:txBody>
      </p:sp>
      <p:sp>
        <p:nvSpPr>
          <p:cNvPr id="2439" name="Google Shape;2439;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0" name="Google Shape;2440;p14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41" name="Google Shape;2441;p148"/>
          <p:cNvSpPr txBox="1"/>
          <p:nvPr/>
        </p:nvSpPr>
        <p:spPr>
          <a:xfrm>
            <a:off x="1520825" y="2169638"/>
            <a:ext cx="21679500" cy="6280200"/>
          </a:xfrm>
          <a:prstGeom prst="rect">
            <a:avLst/>
          </a:prstGeom>
          <a:noFill/>
          <a:ln>
            <a:noFill/>
          </a:ln>
        </p:spPr>
        <p:txBody>
          <a:bodyPr anchorCtr="0" anchor="t" bIns="91425" lIns="91425" spcFirstLastPara="1" rIns="91425" wrap="square" tIns="91425">
            <a:spAutoFit/>
          </a:bodyPr>
          <a:lstStyle/>
          <a:p>
            <a:pPr indent="-508000" lvl="0" marL="457200" rtl="0" algn="l">
              <a:spcBef>
                <a:spcPts val="0"/>
              </a:spcBef>
              <a:spcAft>
                <a:spcPts val="0"/>
              </a:spcAft>
              <a:buSzPts val="4400"/>
              <a:buFont typeface="Roboto"/>
              <a:buChar char="●"/>
            </a:pPr>
            <a:r>
              <a:rPr lang="en-US" sz="4400">
                <a:latin typeface="Roboto"/>
                <a:ea typeface="Roboto"/>
                <a:cs typeface="Roboto"/>
                <a:sym typeface="Roboto"/>
              </a:rPr>
              <a:t>The impact of this exploit in turn reached further than just gaining the user </a:t>
            </a:r>
            <a:r>
              <a:rPr b="1" lang="en-US" sz="4400">
                <a:latin typeface="Roboto"/>
                <a:ea typeface="Roboto"/>
                <a:cs typeface="Roboto"/>
                <a:sym typeface="Roboto"/>
              </a:rPr>
              <a:t>steven</a:t>
            </a:r>
            <a:r>
              <a:rPr lang="en-US" sz="4400">
                <a:latin typeface="Roboto"/>
                <a:ea typeface="Roboto"/>
                <a:cs typeface="Roboto"/>
                <a:sym typeface="Roboto"/>
              </a:rPr>
              <a:t>’s password hash. From this, the hash was able to be cracked with a tool known as </a:t>
            </a:r>
            <a:r>
              <a:rPr b="1" lang="en-US" sz="4400">
                <a:latin typeface="Roboto"/>
                <a:ea typeface="Roboto"/>
                <a:cs typeface="Roboto"/>
                <a:sym typeface="Roboto"/>
              </a:rPr>
              <a:t>John the Ripper</a:t>
            </a:r>
            <a:r>
              <a:rPr lang="en-US" sz="4400">
                <a:latin typeface="Roboto"/>
                <a:ea typeface="Roboto"/>
                <a:cs typeface="Roboto"/>
                <a:sym typeface="Roboto"/>
              </a:rPr>
              <a:t> (see </a:t>
            </a:r>
            <a:r>
              <a:rPr b="1" lang="en-US" sz="4400">
                <a:latin typeface="Roboto"/>
                <a:ea typeface="Roboto"/>
                <a:cs typeface="Roboto"/>
                <a:sym typeface="Roboto"/>
              </a:rPr>
              <a:t>fig.4</a:t>
            </a:r>
            <a:r>
              <a:rPr lang="en-US" sz="4400">
                <a:latin typeface="Roboto"/>
                <a:ea typeface="Roboto"/>
                <a:cs typeface="Roboto"/>
                <a:sym typeface="Roboto"/>
              </a:rPr>
              <a:t>) after the values were copied over to a file called </a:t>
            </a:r>
            <a:r>
              <a:rPr b="1" lang="en-US" sz="4400">
                <a:latin typeface="Roboto"/>
                <a:ea typeface="Roboto"/>
                <a:cs typeface="Roboto"/>
                <a:sym typeface="Roboto"/>
              </a:rPr>
              <a:t>hashes.txt</a:t>
            </a:r>
            <a:r>
              <a:rPr lang="en-US" sz="4400">
                <a:latin typeface="Roboto"/>
                <a:ea typeface="Roboto"/>
                <a:cs typeface="Roboto"/>
                <a:sym typeface="Roboto"/>
              </a:rPr>
              <a:t>.</a:t>
            </a:r>
            <a:endParaRPr sz="4400">
              <a:latin typeface="Roboto"/>
              <a:ea typeface="Roboto"/>
              <a:cs typeface="Roboto"/>
              <a:sym typeface="Roboto"/>
            </a:endParaRPr>
          </a:p>
          <a:p>
            <a:pPr indent="-508000" lvl="0" marL="457200" rtl="0" algn="l">
              <a:spcBef>
                <a:spcPts val="0"/>
              </a:spcBef>
              <a:spcAft>
                <a:spcPts val="0"/>
              </a:spcAft>
              <a:buSzPts val="4400"/>
              <a:buFont typeface="Roboto"/>
              <a:buChar char="●"/>
            </a:pPr>
            <a:r>
              <a:rPr lang="en-US" sz="4400">
                <a:latin typeface="Roboto"/>
                <a:ea typeface="Roboto"/>
                <a:cs typeface="Roboto"/>
                <a:sym typeface="Roboto"/>
              </a:rPr>
              <a:t>Once Steven’s password was compromised, it was possible to log in to his account through SSH and then check his sudo permissions with the command </a:t>
            </a:r>
            <a:r>
              <a:rPr b="1" lang="en-US" sz="4400">
                <a:latin typeface="Roboto"/>
                <a:ea typeface="Roboto"/>
                <a:cs typeface="Roboto"/>
                <a:sym typeface="Roboto"/>
              </a:rPr>
              <a:t>sudo -l</a:t>
            </a:r>
            <a:r>
              <a:rPr lang="en-US" sz="4400">
                <a:latin typeface="Roboto"/>
                <a:ea typeface="Roboto"/>
                <a:cs typeface="Roboto"/>
                <a:sym typeface="Roboto"/>
              </a:rPr>
              <a:t>. This revealed Steven could use the python library (see </a:t>
            </a:r>
            <a:r>
              <a:rPr b="1" lang="en-US" sz="4400">
                <a:latin typeface="Roboto"/>
                <a:ea typeface="Roboto"/>
                <a:cs typeface="Roboto"/>
                <a:sym typeface="Roboto"/>
              </a:rPr>
              <a:t>fig.5</a:t>
            </a:r>
            <a:r>
              <a:rPr lang="en-US" sz="4400">
                <a:latin typeface="Roboto"/>
                <a:ea typeface="Roboto"/>
                <a:cs typeface="Roboto"/>
                <a:sym typeface="Roboto"/>
              </a:rPr>
              <a:t>).</a:t>
            </a:r>
            <a:endParaRPr sz="4400">
              <a:latin typeface="Roboto"/>
              <a:ea typeface="Roboto"/>
              <a:cs typeface="Roboto"/>
              <a:sym typeface="Roboto"/>
            </a:endParaRPr>
          </a:p>
          <a:p>
            <a:pPr indent="-508000" lvl="0" marL="457200" rtl="0" algn="l">
              <a:spcBef>
                <a:spcPts val="0"/>
              </a:spcBef>
              <a:spcAft>
                <a:spcPts val="0"/>
              </a:spcAft>
              <a:buSzPts val="4400"/>
              <a:buFont typeface="Roboto"/>
              <a:buChar char="●"/>
            </a:pPr>
            <a:r>
              <a:rPr lang="en-US" sz="4400">
                <a:latin typeface="Roboto"/>
                <a:ea typeface="Roboto"/>
                <a:cs typeface="Roboto"/>
                <a:sym typeface="Roboto"/>
              </a:rPr>
              <a:t>From here, a known python exploit was </a:t>
            </a:r>
            <a:r>
              <a:rPr lang="en-US" sz="4400">
                <a:latin typeface="Roboto"/>
                <a:ea typeface="Roboto"/>
                <a:cs typeface="Roboto"/>
                <a:sym typeface="Roboto"/>
              </a:rPr>
              <a:t>used</a:t>
            </a:r>
            <a:r>
              <a:rPr lang="en-US" sz="4400">
                <a:latin typeface="Roboto"/>
                <a:ea typeface="Roboto"/>
                <a:cs typeface="Roboto"/>
                <a:sym typeface="Roboto"/>
              </a:rPr>
              <a:t> to attain a root shell from Stevens user account, exposing sensitive data (see </a:t>
            </a:r>
            <a:r>
              <a:rPr b="1" lang="en-US" sz="4400">
                <a:latin typeface="Roboto"/>
                <a:ea typeface="Roboto"/>
                <a:cs typeface="Roboto"/>
                <a:sym typeface="Roboto"/>
              </a:rPr>
              <a:t>fig.6</a:t>
            </a:r>
            <a:r>
              <a:rPr lang="en-US" sz="4400">
                <a:latin typeface="Roboto"/>
                <a:ea typeface="Roboto"/>
                <a:cs typeface="Roboto"/>
                <a:sym typeface="Roboto"/>
              </a:rPr>
              <a:t>). </a:t>
            </a:r>
            <a:endParaRPr sz="4400">
              <a:latin typeface="Roboto"/>
              <a:ea typeface="Roboto"/>
              <a:cs typeface="Roboto"/>
              <a:sym typeface="Roboto"/>
            </a:endParaRPr>
          </a:p>
        </p:txBody>
      </p:sp>
      <p:pic>
        <p:nvPicPr>
          <p:cNvPr id="2442" name="Google Shape;2442;p148"/>
          <p:cNvPicPr preferRelativeResize="0"/>
          <p:nvPr/>
        </p:nvPicPr>
        <p:blipFill>
          <a:blip r:embed="rId3">
            <a:alphaModFix/>
          </a:blip>
          <a:stretch>
            <a:fillRect/>
          </a:stretch>
        </p:blipFill>
        <p:spPr>
          <a:xfrm>
            <a:off x="2035800" y="8786825"/>
            <a:ext cx="9341549" cy="4167175"/>
          </a:xfrm>
          <a:prstGeom prst="rect">
            <a:avLst/>
          </a:prstGeom>
          <a:noFill/>
          <a:ln>
            <a:noFill/>
          </a:ln>
        </p:spPr>
      </p:pic>
      <p:sp>
        <p:nvSpPr>
          <p:cNvPr id="2443" name="Google Shape;2443;p148"/>
          <p:cNvSpPr txBox="1"/>
          <p:nvPr/>
        </p:nvSpPr>
        <p:spPr>
          <a:xfrm>
            <a:off x="11377350" y="10528675"/>
            <a:ext cx="9341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fig.4 - </a:t>
            </a:r>
            <a:r>
              <a:rPr lang="en-US" sz="2500">
                <a:latin typeface="Roboto"/>
                <a:ea typeface="Roboto"/>
                <a:cs typeface="Roboto"/>
                <a:sym typeface="Roboto"/>
              </a:rPr>
              <a:t>Using the </a:t>
            </a:r>
            <a:r>
              <a:rPr b="1" lang="en-US" sz="2500">
                <a:latin typeface="Roboto"/>
                <a:ea typeface="Roboto"/>
                <a:cs typeface="Roboto"/>
                <a:sym typeface="Roboto"/>
              </a:rPr>
              <a:t>John</a:t>
            </a:r>
            <a:r>
              <a:rPr lang="en-US" sz="2500">
                <a:latin typeface="Roboto"/>
                <a:ea typeface="Roboto"/>
                <a:cs typeface="Roboto"/>
                <a:sym typeface="Roboto"/>
              </a:rPr>
              <a:t> tool to crack the password hash. Resulting in the password for stevens account: </a:t>
            </a:r>
            <a:r>
              <a:rPr b="1" lang="en-US" sz="2500">
                <a:latin typeface="Roboto"/>
                <a:ea typeface="Roboto"/>
                <a:cs typeface="Roboto"/>
                <a:sym typeface="Roboto"/>
              </a:rPr>
              <a:t>pink84</a:t>
            </a:r>
            <a:endParaRPr sz="25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sp>
        <p:nvSpPr>
          <p:cNvPr id="2449" name="Google Shape;2449;p14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Password stored in plain text</a:t>
            </a:r>
            <a:endParaRPr/>
          </a:p>
        </p:txBody>
      </p:sp>
      <p:sp>
        <p:nvSpPr>
          <p:cNvPr id="2450" name="Google Shape;2450;p1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1" name="Google Shape;2451;p14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452" name="Google Shape;2452;p149"/>
          <p:cNvPicPr preferRelativeResize="0"/>
          <p:nvPr/>
        </p:nvPicPr>
        <p:blipFill>
          <a:blip r:embed="rId3">
            <a:alphaModFix/>
          </a:blip>
          <a:stretch>
            <a:fillRect/>
          </a:stretch>
        </p:blipFill>
        <p:spPr>
          <a:xfrm>
            <a:off x="787025" y="2210200"/>
            <a:ext cx="10677100" cy="2529275"/>
          </a:xfrm>
          <a:prstGeom prst="rect">
            <a:avLst/>
          </a:prstGeom>
          <a:noFill/>
          <a:ln>
            <a:noFill/>
          </a:ln>
        </p:spPr>
      </p:pic>
      <p:sp>
        <p:nvSpPr>
          <p:cNvPr id="2453" name="Google Shape;2453;p149"/>
          <p:cNvSpPr txBox="1"/>
          <p:nvPr/>
        </p:nvSpPr>
        <p:spPr>
          <a:xfrm>
            <a:off x="787025" y="4739475"/>
            <a:ext cx="10419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fig.5 - </a:t>
            </a:r>
            <a:r>
              <a:rPr lang="en-US" sz="2500">
                <a:latin typeface="Roboto"/>
                <a:ea typeface="Roboto"/>
                <a:cs typeface="Roboto"/>
                <a:sym typeface="Roboto"/>
              </a:rPr>
              <a:t> Once logged in as </a:t>
            </a:r>
            <a:r>
              <a:rPr b="1" lang="en-US" sz="2500">
                <a:latin typeface="Roboto"/>
                <a:ea typeface="Roboto"/>
                <a:cs typeface="Roboto"/>
                <a:sym typeface="Roboto"/>
              </a:rPr>
              <a:t>steven</a:t>
            </a:r>
            <a:r>
              <a:rPr lang="en-US" sz="2500">
                <a:latin typeface="Roboto"/>
                <a:ea typeface="Roboto"/>
                <a:cs typeface="Roboto"/>
                <a:sym typeface="Roboto"/>
              </a:rPr>
              <a:t>, the command </a:t>
            </a:r>
            <a:r>
              <a:rPr b="1" lang="en-US" sz="2500">
                <a:latin typeface="Roboto"/>
                <a:ea typeface="Roboto"/>
                <a:cs typeface="Roboto"/>
                <a:sym typeface="Roboto"/>
              </a:rPr>
              <a:t>sudo -l</a:t>
            </a:r>
            <a:r>
              <a:rPr lang="en-US" sz="2500">
                <a:latin typeface="Roboto"/>
                <a:ea typeface="Roboto"/>
                <a:cs typeface="Roboto"/>
                <a:sym typeface="Roboto"/>
              </a:rPr>
              <a:t> revealed his permission to use the Python library (highlighted).</a:t>
            </a:r>
            <a:endParaRPr sz="2500">
              <a:latin typeface="Roboto"/>
              <a:ea typeface="Roboto"/>
              <a:cs typeface="Roboto"/>
              <a:sym typeface="Roboto"/>
            </a:endParaRPr>
          </a:p>
        </p:txBody>
      </p:sp>
      <p:pic>
        <p:nvPicPr>
          <p:cNvPr id="2454" name="Google Shape;2454;p149"/>
          <p:cNvPicPr preferRelativeResize="0"/>
          <p:nvPr/>
        </p:nvPicPr>
        <p:blipFill>
          <a:blip r:embed="rId4">
            <a:alphaModFix/>
          </a:blip>
          <a:stretch>
            <a:fillRect/>
          </a:stretch>
        </p:blipFill>
        <p:spPr>
          <a:xfrm>
            <a:off x="12353500" y="2369000"/>
            <a:ext cx="10862775" cy="2211675"/>
          </a:xfrm>
          <a:prstGeom prst="rect">
            <a:avLst/>
          </a:prstGeom>
          <a:noFill/>
          <a:ln>
            <a:noFill/>
          </a:ln>
        </p:spPr>
      </p:pic>
      <p:pic>
        <p:nvPicPr>
          <p:cNvPr id="2455" name="Google Shape;2455;p149"/>
          <p:cNvPicPr preferRelativeResize="0"/>
          <p:nvPr/>
        </p:nvPicPr>
        <p:blipFill>
          <a:blip r:embed="rId5">
            <a:alphaModFix/>
          </a:blip>
          <a:stretch>
            <a:fillRect/>
          </a:stretch>
        </p:blipFill>
        <p:spPr>
          <a:xfrm>
            <a:off x="3981550" y="5913925"/>
            <a:ext cx="7482580" cy="6977000"/>
          </a:xfrm>
          <a:prstGeom prst="rect">
            <a:avLst/>
          </a:prstGeom>
          <a:noFill/>
          <a:ln>
            <a:noFill/>
          </a:ln>
        </p:spPr>
      </p:pic>
      <p:sp>
        <p:nvSpPr>
          <p:cNvPr id="2456" name="Google Shape;2456;p149"/>
          <p:cNvSpPr txBox="1"/>
          <p:nvPr/>
        </p:nvSpPr>
        <p:spPr>
          <a:xfrm>
            <a:off x="12353500" y="4580675"/>
            <a:ext cx="11566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fig.6 -</a:t>
            </a:r>
            <a:r>
              <a:rPr lang="en-US" sz="2500">
                <a:latin typeface="Roboto"/>
                <a:ea typeface="Roboto"/>
                <a:cs typeface="Roboto"/>
                <a:sym typeface="Roboto"/>
              </a:rPr>
              <a:t> Python exploit to gain a root shell. Attacker was located in the </a:t>
            </a:r>
            <a:r>
              <a:rPr b="1" lang="en-US" sz="2500">
                <a:latin typeface="Roboto"/>
                <a:ea typeface="Roboto"/>
                <a:cs typeface="Roboto"/>
                <a:sym typeface="Roboto"/>
              </a:rPr>
              <a:t>/tmp</a:t>
            </a:r>
            <a:r>
              <a:rPr lang="en-US" sz="2500">
                <a:latin typeface="Roboto"/>
                <a:ea typeface="Roboto"/>
                <a:cs typeface="Roboto"/>
                <a:sym typeface="Roboto"/>
              </a:rPr>
              <a:t> folder. From here, </a:t>
            </a:r>
            <a:r>
              <a:rPr lang="en-US" sz="2500">
                <a:latin typeface="Roboto"/>
                <a:ea typeface="Roboto"/>
                <a:cs typeface="Roboto"/>
                <a:sym typeface="Roboto"/>
              </a:rPr>
              <a:t>sensitive</a:t>
            </a:r>
            <a:r>
              <a:rPr lang="en-US" sz="2500">
                <a:latin typeface="Roboto"/>
                <a:ea typeface="Roboto"/>
                <a:cs typeface="Roboto"/>
                <a:sym typeface="Roboto"/>
              </a:rPr>
              <a:t> data in the root directory above could be accessed.</a:t>
            </a:r>
            <a:endParaRPr sz="2500">
              <a:latin typeface="Roboto"/>
              <a:ea typeface="Roboto"/>
              <a:cs typeface="Roboto"/>
              <a:sym typeface="Roboto"/>
            </a:endParaRPr>
          </a:p>
        </p:txBody>
      </p:sp>
      <p:sp>
        <p:nvSpPr>
          <p:cNvPr id="2457" name="Google Shape;2457;p149"/>
          <p:cNvSpPr txBox="1"/>
          <p:nvPr/>
        </p:nvSpPr>
        <p:spPr>
          <a:xfrm>
            <a:off x="11464125" y="8925275"/>
            <a:ext cx="11791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fig.6.1 -</a:t>
            </a:r>
            <a:r>
              <a:rPr lang="en-US" sz="2500">
                <a:latin typeface="Roboto"/>
                <a:ea typeface="Roboto"/>
                <a:cs typeface="Roboto"/>
                <a:sym typeface="Roboto"/>
              </a:rPr>
              <a:t> Sensitive data discovered - </a:t>
            </a:r>
            <a:r>
              <a:rPr b="1" lang="en-US" sz="2500">
                <a:latin typeface="Roboto"/>
                <a:ea typeface="Roboto"/>
                <a:cs typeface="Roboto"/>
                <a:sym typeface="Roboto"/>
              </a:rPr>
              <a:t>flag4.txt</a:t>
            </a:r>
            <a:r>
              <a:rPr lang="en-US" sz="2500">
                <a:latin typeface="Roboto"/>
                <a:ea typeface="Roboto"/>
                <a:cs typeface="Roboto"/>
                <a:sym typeface="Roboto"/>
              </a:rPr>
              <a:t> containing the following flag:</a:t>
            </a:r>
            <a:br>
              <a:rPr lang="en-US" sz="2500">
                <a:latin typeface="Roboto"/>
                <a:ea typeface="Roboto"/>
                <a:cs typeface="Roboto"/>
                <a:sym typeface="Roboto"/>
              </a:rPr>
            </a:br>
            <a:r>
              <a:rPr lang="en-US" sz="2500">
                <a:latin typeface="Roboto"/>
                <a:ea typeface="Roboto"/>
                <a:cs typeface="Roboto"/>
                <a:sym typeface="Roboto"/>
              </a:rPr>
              <a:t>               </a:t>
            </a:r>
            <a:r>
              <a:rPr b="1" lang="en-US" sz="2500">
                <a:latin typeface="Roboto"/>
                <a:ea typeface="Roboto"/>
                <a:cs typeface="Roboto"/>
                <a:sym typeface="Roboto"/>
              </a:rPr>
              <a:t>{715dea6c055b9fe3337544932f2941ce}</a:t>
            </a:r>
            <a:endParaRPr b="1" sz="25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pic>
        <p:nvPicPr>
          <p:cNvPr id="2462" name="Google Shape;2462;p15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63" name="Google Shape;2463;p15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64" name="Google Shape;2464;p150"/>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Avoiding Detection</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65" name="Google Shape;2465;p150"/>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9" name="Shape 2469"/>
        <p:cNvGrpSpPr/>
        <p:nvPr/>
      </p:nvGrpSpPr>
      <p:grpSpPr>
        <a:xfrm>
          <a:off x="0" y="0"/>
          <a:ext cx="0" cy="0"/>
          <a:chOff x="0" y="0"/>
          <a:chExt cx="0" cy="0"/>
        </a:xfrm>
      </p:grpSpPr>
      <p:sp>
        <p:nvSpPr>
          <p:cNvPr id="2470" name="Google Shape;2470;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a:t>
            </a:r>
            <a:r>
              <a:rPr lang="en-US">
                <a:solidFill>
                  <a:schemeClr val="dk1"/>
                </a:solidFill>
              </a:rPr>
              <a:t>WPscan Enumeration</a:t>
            </a:r>
            <a:endParaRPr/>
          </a:p>
        </p:txBody>
      </p:sp>
      <p:sp>
        <p:nvSpPr>
          <p:cNvPr id="2471" name="Google Shape;2471;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2" name="Google Shape;2472;p15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3300">
                <a:solidFill>
                  <a:schemeClr val="dk1"/>
                </a:solidFill>
              </a:rPr>
              <a:t>Monitoring Overview</a:t>
            </a:r>
            <a:endParaRPr sz="3300">
              <a:solidFill>
                <a:schemeClr val="dk1"/>
              </a:solidFill>
            </a:endParaRPr>
          </a:p>
          <a:p>
            <a:pPr indent="-438150" lvl="0" marL="457200" rtl="0" algn="l">
              <a:lnSpc>
                <a:spcPct val="115000"/>
              </a:lnSpc>
              <a:spcBef>
                <a:spcPts val="1200"/>
              </a:spcBef>
              <a:spcAft>
                <a:spcPts val="0"/>
              </a:spcAft>
              <a:buClr>
                <a:schemeClr val="dk1"/>
              </a:buClr>
              <a:buSzPts val="3300"/>
              <a:buChar char="●"/>
            </a:pPr>
            <a:r>
              <a:rPr lang="en-US" sz="3300">
                <a:solidFill>
                  <a:schemeClr val="dk1"/>
                </a:solidFill>
              </a:rPr>
              <a:t>To detect any </a:t>
            </a:r>
            <a:r>
              <a:rPr lang="en-US" sz="3300">
                <a:solidFill>
                  <a:schemeClr val="dk1"/>
                </a:solidFill>
              </a:rPr>
              <a:t>activity</a:t>
            </a:r>
            <a:r>
              <a:rPr lang="en-US" sz="3300">
                <a:solidFill>
                  <a:schemeClr val="dk1"/>
                </a:solidFill>
              </a:rPr>
              <a:t> originating from </a:t>
            </a:r>
            <a:r>
              <a:rPr b="1" lang="en-US" sz="3300">
                <a:solidFill>
                  <a:schemeClr val="dk1"/>
                </a:solidFill>
              </a:rPr>
              <a:t>wpscan</a:t>
            </a:r>
            <a:r>
              <a:rPr lang="en-US" sz="3300">
                <a:solidFill>
                  <a:schemeClr val="dk1"/>
                </a:solidFill>
              </a:rPr>
              <a:t>, we can query live data for the user agent associated with the tool and block it out with the following:</a:t>
            </a:r>
            <a:endParaRPr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query: </a:t>
            </a:r>
            <a:r>
              <a:rPr lang="en-US" sz="3300">
                <a:solidFill>
                  <a:schemeClr val="dk1"/>
                </a:solidFill>
              </a:rPr>
              <a:t>user_agent.original : *WPscan* AND destination.ip:  192.168.1.110</a:t>
            </a:r>
            <a:endParaRPr sz="3300">
              <a:solidFill>
                <a:schemeClr val="dk1"/>
              </a:solidFill>
            </a:endParaRPr>
          </a:p>
          <a:p>
            <a:pPr indent="-438150" lvl="0" marL="457200" rtl="0" algn="l">
              <a:lnSpc>
                <a:spcPct val="115000"/>
              </a:lnSpc>
              <a:spcBef>
                <a:spcPts val="1000"/>
              </a:spcBef>
              <a:spcAft>
                <a:spcPts val="0"/>
              </a:spcAft>
              <a:buClr>
                <a:schemeClr val="dk1"/>
              </a:buClr>
              <a:buSzPts val="3300"/>
              <a:buChar char="●"/>
            </a:pPr>
            <a:r>
              <a:rPr lang="en-US" sz="3300">
                <a:solidFill>
                  <a:schemeClr val="dk1"/>
                </a:solidFill>
              </a:rPr>
              <a:t>The metrics being measured:</a:t>
            </a:r>
            <a:endParaRPr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user_agent.original </a:t>
            </a:r>
            <a:r>
              <a:rPr lang="en-US" sz="3300">
                <a:solidFill>
                  <a:schemeClr val="dk1"/>
                </a:solidFill>
              </a:rPr>
              <a:t>and </a:t>
            </a:r>
            <a:r>
              <a:rPr b="1" lang="en-US" sz="3300">
                <a:solidFill>
                  <a:schemeClr val="dk1"/>
                </a:solidFill>
              </a:rPr>
              <a:t>destination.ip</a:t>
            </a:r>
            <a:endParaRPr b="1" sz="3300">
              <a:solidFill>
                <a:schemeClr val="dk1"/>
              </a:solidFill>
            </a:endParaRPr>
          </a:p>
          <a:p>
            <a:pPr indent="-438150" lvl="0" marL="457200" rtl="0" algn="l">
              <a:lnSpc>
                <a:spcPct val="115000"/>
              </a:lnSpc>
              <a:spcBef>
                <a:spcPts val="1000"/>
              </a:spcBef>
              <a:spcAft>
                <a:spcPts val="0"/>
              </a:spcAft>
              <a:buClr>
                <a:schemeClr val="dk1"/>
              </a:buClr>
              <a:buSzPts val="3300"/>
              <a:buChar char="●"/>
            </a:pPr>
            <a:r>
              <a:rPr lang="en-US" sz="3300">
                <a:solidFill>
                  <a:schemeClr val="dk1"/>
                </a:solidFill>
              </a:rPr>
              <a:t>For the alert to be successful, a threshold of </a:t>
            </a:r>
            <a:r>
              <a:rPr b="1" lang="en-US" sz="3300">
                <a:solidFill>
                  <a:schemeClr val="dk1"/>
                </a:solidFill>
              </a:rPr>
              <a:t>one</a:t>
            </a:r>
            <a:r>
              <a:rPr lang="en-US" sz="3300">
                <a:solidFill>
                  <a:schemeClr val="dk1"/>
                </a:solidFill>
              </a:rPr>
              <a:t> is acceptable as any traffic detected from this user agent should be blocked straight away and trigger the alarm. The trigger should enable an email and onscreen alert, along with logging of the incident.</a:t>
            </a:r>
            <a:endParaRPr sz="3300">
              <a:solidFill>
                <a:schemeClr val="dk1"/>
              </a:solidFill>
            </a:endParaRPr>
          </a:p>
          <a:p>
            <a:pPr indent="0" lvl="0" marL="0" rtl="0" algn="l">
              <a:spcBef>
                <a:spcPts val="1000"/>
              </a:spcBef>
              <a:spcAft>
                <a:spcPts val="0"/>
              </a:spcAft>
              <a:buNone/>
            </a:pPr>
            <a:r>
              <a:t/>
            </a:r>
            <a:endParaRPr b="1" sz="3300">
              <a:solidFill>
                <a:schemeClr val="dk1"/>
              </a:solidFill>
            </a:endParaRPr>
          </a:p>
          <a:p>
            <a:pPr indent="0" lvl="0" marL="0" rtl="0" algn="l">
              <a:spcBef>
                <a:spcPts val="1200"/>
              </a:spcBef>
              <a:spcAft>
                <a:spcPts val="0"/>
              </a:spcAft>
              <a:buNone/>
            </a:pPr>
            <a:r>
              <a:rPr b="1" lang="en-US" sz="3300">
                <a:solidFill>
                  <a:schemeClr val="dk1"/>
                </a:solidFill>
              </a:rPr>
              <a:t>Mitigating Detection</a:t>
            </a:r>
            <a:endParaRPr b="1" sz="3300">
              <a:solidFill>
                <a:schemeClr val="dk1"/>
              </a:solidFill>
            </a:endParaRPr>
          </a:p>
          <a:p>
            <a:pPr indent="-438150" lvl="0" marL="457200" marR="0" rtl="0" algn="l">
              <a:lnSpc>
                <a:spcPct val="115000"/>
              </a:lnSpc>
              <a:spcBef>
                <a:spcPts val="1200"/>
              </a:spcBef>
              <a:spcAft>
                <a:spcPts val="0"/>
              </a:spcAft>
              <a:buClr>
                <a:schemeClr val="dk1"/>
              </a:buClr>
              <a:buSzPts val="3300"/>
              <a:buChar char="●"/>
            </a:pPr>
            <a:r>
              <a:rPr lang="en-US" sz="3300">
                <a:solidFill>
                  <a:schemeClr val="dk1"/>
                </a:solidFill>
              </a:rPr>
              <a:t>To get around this alert, the </a:t>
            </a:r>
            <a:r>
              <a:rPr b="1" lang="en-US" sz="3300">
                <a:solidFill>
                  <a:schemeClr val="dk1"/>
                </a:solidFill>
              </a:rPr>
              <a:t>wpscan</a:t>
            </a:r>
            <a:r>
              <a:rPr lang="en-US" sz="3300">
                <a:solidFill>
                  <a:schemeClr val="dk1"/>
                </a:solidFill>
              </a:rPr>
              <a:t> options </a:t>
            </a:r>
            <a:r>
              <a:rPr b="1" lang="en-US" sz="3300">
                <a:solidFill>
                  <a:schemeClr val="dk1"/>
                </a:solidFill>
              </a:rPr>
              <a:t>--random-user-agent </a:t>
            </a:r>
            <a:r>
              <a:rPr lang="en-US" sz="3300">
                <a:solidFill>
                  <a:schemeClr val="dk1"/>
                </a:solidFill>
              </a:rPr>
              <a:t>or </a:t>
            </a:r>
            <a:r>
              <a:rPr b="1" lang="en-US" sz="3300">
                <a:solidFill>
                  <a:schemeClr val="dk1"/>
                </a:solidFill>
              </a:rPr>
              <a:t>--stealthy </a:t>
            </a:r>
            <a:r>
              <a:rPr lang="en-US" sz="3300">
                <a:solidFill>
                  <a:schemeClr val="dk1"/>
                </a:solidFill>
              </a:rPr>
              <a:t>can be used to ensure that all traffic sent from </a:t>
            </a:r>
            <a:r>
              <a:rPr b="1" lang="en-US" sz="3300">
                <a:solidFill>
                  <a:schemeClr val="dk1"/>
                </a:solidFill>
              </a:rPr>
              <a:t>wpscan</a:t>
            </a:r>
            <a:r>
              <a:rPr lang="en-US" sz="3300">
                <a:solidFill>
                  <a:schemeClr val="dk1"/>
                </a:solidFill>
              </a:rPr>
              <a:t> originates from a random user agent instead of the default, and also to avoid detection.</a:t>
            </a:r>
            <a:endParaRPr sz="3300">
              <a:solidFill>
                <a:schemeClr val="dk1"/>
              </a:solidFill>
            </a:endParaRPr>
          </a:p>
          <a:p>
            <a:pPr indent="-438150" lvl="0" marL="457200" marR="0" rtl="0" algn="l">
              <a:lnSpc>
                <a:spcPct val="115000"/>
              </a:lnSpc>
              <a:spcBef>
                <a:spcPts val="0"/>
              </a:spcBef>
              <a:spcAft>
                <a:spcPts val="0"/>
              </a:spcAft>
              <a:buClr>
                <a:schemeClr val="dk1"/>
              </a:buClr>
              <a:buSzPts val="3300"/>
              <a:buChar char="●"/>
            </a:pPr>
            <a:r>
              <a:rPr lang="en-US" sz="3300">
                <a:solidFill>
                  <a:schemeClr val="dk1"/>
                </a:solidFill>
              </a:rPr>
              <a:t>An example of a </a:t>
            </a:r>
            <a:r>
              <a:rPr b="1" lang="en-US" sz="3300">
                <a:solidFill>
                  <a:schemeClr val="dk1"/>
                </a:solidFill>
              </a:rPr>
              <a:t>wpscan </a:t>
            </a:r>
            <a:r>
              <a:rPr lang="en-US" sz="3300">
                <a:solidFill>
                  <a:schemeClr val="dk1"/>
                </a:solidFill>
              </a:rPr>
              <a:t>that would circumvent this alert:</a:t>
            </a:r>
            <a:endParaRPr sz="3300">
              <a:solidFill>
                <a:schemeClr val="dk1"/>
              </a:solidFill>
            </a:endParaRPr>
          </a:p>
          <a:p>
            <a:pPr indent="0" lvl="0" marL="457200" marR="0" rtl="0" algn="l">
              <a:lnSpc>
                <a:spcPct val="115000"/>
              </a:lnSpc>
              <a:spcBef>
                <a:spcPts val="1000"/>
              </a:spcBef>
              <a:spcAft>
                <a:spcPts val="1000"/>
              </a:spcAft>
              <a:buNone/>
            </a:pPr>
            <a:r>
              <a:rPr b="1" lang="en-US" sz="3300">
                <a:solidFill>
                  <a:schemeClr val="dk1"/>
                </a:solidFill>
              </a:rPr>
              <a:t>wpscan --url 192.168.1.110 --random-user-agent --enumerate u</a:t>
            </a:r>
            <a:endParaRPr b="1" sz="3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15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 </a:t>
            </a:r>
            <a:r>
              <a:rPr lang="en-US">
                <a:solidFill>
                  <a:schemeClr val="dk1"/>
                </a:solidFill>
              </a:rPr>
              <a:t>SSH Login using passwords</a:t>
            </a:r>
            <a:endParaRPr/>
          </a:p>
        </p:txBody>
      </p:sp>
      <p:sp>
        <p:nvSpPr>
          <p:cNvPr id="2478" name="Google Shape;2478;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9" name="Google Shape;2479;p152"/>
          <p:cNvSpPr txBox="1"/>
          <p:nvPr>
            <p:ph idx="3" type="body"/>
          </p:nvPr>
        </p:nvSpPr>
        <p:spPr>
          <a:xfrm>
            <a:off x="703375" y="2295400"/>
            <a:ext cx="23431500" cy="109239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3300">
                <a:solidFill>
                  <a:schemeClr val="dk1"/>
                </a:solidFill>
              </a:rPr>
              <a:t>Monitoring Overview</a:t>
            </a:r>
            <a:endParaRPr sz="3300">
              <a:solidFill>
                <a:schemeClr val="dk1"/>
              </a:solidFill>
            </a:endParaRPr>
          </a:p>
          <a:p>
            <a:pPr indent="-438150" lvl="0" marL="457200" rtl="0" algn="l">
              <a:lnSpc>
                <a:spcPct val="115000"/>
              </a:lnSpc>
              <a:spcBef>
                <a:spcPts val="1200"/>
              </a:spcBef>
              <a:spcAft>
                <a:spcPts val="0"/>
              </a:spcAft>
              <a:buClr>
                <a:schemeClr val="dk1"/>
              </a:buClr>
              <a:buSzPts val="3300"/>
              <a:buChar char="●"/>
            </a:pPr>
            <a:r>
              <a:rPr lang="en-US" sz="3300">
                <a:solidFill>
                  <a:schemeClr val="dk1"/>
                </a:solidFill>
              </a:rPr>
              <a:t>To detect SSH login attempts, the following Kibana query/filter matched with an alert should be implemented on the dashboard:</a:t>
            </a:r>
            <a:endParaRPr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query: </a:t>
            </a:r>
            <a:r>
              <a:rPr lang="en-US" sz="3300">
                <a:solidFill>
                  <a:schemeClr val="dk1"/>
                </a:solidFill>
              </a:rPr>
              <a:t>destination.ip : 192.168.1.110 AND destination.port : 22 AND source.ip : *</a:t>
            </a:r>
            <a:endParaRPr sz="3300">
              <a:solidFill>
                <a:schemeClr val="dk1"/>
              </a:solidFill>
            </a:endParaRPr>
          </a:p>
          <a:p>
            <a:pPr indent="-438150" lvl="0" marL="457200" rtl="0" algn="l">
              <a:lnSpc>
                <a:spcPct val="115000"/>
              </a:lnSpc>
              <a:spcBef>
                <a:spcPts val="1000"/>
              </a:spcBef>
              <a:spcAft>
                <a:spcPts val="0"/>
              </a:spcAft>
              <a:buClr>
                <a:schemeClr val="dk1"/>
              </a:buClr>
              <a:buSzPts val="3300"/>
              <a:buChar char="●"/>
            </a:pPr>
            <a:r>
              <a:rPr lang="en-US" sz="3300">
                <a:solidFill>
                  <a:schemeClr val="dk1"/>
                </a:solidFill>
              </a:rPr>
              <a:t>The metrics being measured: </a:t>
            </a:r>
            <a:endParaRPr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destination.ip</a:t>
            </a:r>
            <a:r>
              <a:rPr lang="en-US" sz="3300">
                <a:solidFill>
                  <a:schemeClr val="dk1"/>
                </a:solidFill>
              </a:rPr>
              <a:t> and </a:t>
            </a:r>
            <a:r>
              <a:rPr b="1" lang="en-US" sz="3300">
                <a:solidFill>
                  <a:schemeClr val="dk1"/>
                </a:solidFill>
              </a:rPr>
              <a:t>destination.port </a:t>
            </a:r>
            <a:r>
              <a:rPr lang="en-US" sz="3300">
                <a:solidFill>
                  <a:schemeClr val="dk1"/>
                </a:solidFill>
              </a:rPr>
              <a:t>and </a:t>
            </a:r>
            <a:r>
              <a:rPr b="1" lang="en-US" sz="3300">
                <a:solidFill>
                  <a:schemeClr val="dk1"/>
                </a:solidFill>
              </a:rPr>
              <a:t>source.ip</a:t>
            </a:r>
            <a:endParaRPr sz="3300">
              <a:solidFill>
                <a:schemeClr val="dk1"/>
              </a:solidFill>
            </a:endParaRPr>
          </a:p>
          <a:p>
            <a:pPr indent="-438150" lvl="0" marL="457200" rtl="0" algn="l">
              <a:lnSpc>
                <a:spcPct val="115000"/>
              </a:lnSpc>
              <a:spcBef>
                <a:spcPts val="1000"/>
              </a:spcBef>
              <a:spcAft>
                <a:spcPts val="0"/>
              </a:spcAft>
              <a:buClr>
                <a:schemeClr val="dk1"/>
              </a:buClr>
              <a:buSzPts val="3300"/>
              <a:buChar char="●"/>
            </a:pPr>
            <a:r>
              <a:rPr lang="en-US" sz="3300">
                <a:solidFill>
                  <a:schemeClr val="dk1"/>
                </a:solidFill>
              </a:rPr>
              <a:t>For the alert to be successful, a threshold of </a:t>
            </a:r>
            <a:r>
              <a:rPr b="1" lang="en-US" sz="3300">
                <a:solidFill>
                  <a:schemeClr val="dk1"/>
                </a:solidFill>
              </a:rPr>
              <a:t>20 </a:t>
            </a:r>
            <a:r>
              <a:rPr lang="en-US" sz="3300">
                <a:solidFill>
                  <a:schemeClr val="dk1"/>
                </a:solidFill>
              </a:rPr>
              <a:t>over an interval of </a:t>
            </a:r>
            <a:r>
              <a:rPr b="1" lang="en-US" sz="3300">
                <a:solidFill>
                  <a:schemeClr val="dk1"/>
                </a:solidFill>
              </a:rPr>
              <a:t>5</a:t>
            </a:r>
            <a:r>
              <a:rPr lang="en-US" sz="3300">
                <a:solidFill>
                  <a:schemeClr val="dk1"/>
                </a:solidFill>
              </a:rPr>
              <a:t> seconds is appropriate to detect SSH brute force attempts from most brute force tools. Once detected, the traffic from the source IP attempting the attack will be blocked. The alert should trigger both an onscreen alarm and an email alert, along with detailed logging of the incident.</a:t>
            </a:r>
            <a:endParaRPr sz="3300">
              <a:solidFill>
                <a:schemeClr val="dk1"/>
              </a:solidFill>
            </a:endParaRPr>
          </a:p>
          <a:p>
            <a:pPr indent="0" lvl="0" marL="0" rtl="0" algn="l">
              <a:spcBef>
                <a:spcPts val="1000"/>
              </a:spcBef>
              <a:spcAft>
                <a:spcPts val="0"/>
              </a:spcAft>
              <a:buNone/>
            </a:pPr>
            <a:r>
              <a:t/>
            </a:r>
            <a:endParaRPr b="1" sz="3300">
              <a:solidFill>
                <a:schemeClr val="dk1"/>
              </a:solidFill>
            </a:endParaRPr>
          </a:p>
          <a:p>
            <a:pPr indent="0" lvl="0" marL="0" rtl="0" algn="l">
              <a:spcBef>
                <a:spcPts val="1200"/>
              </a:spcBef>
              <a:spcAft>
                <a:spcPts val="0"/>
              </a:spcAft>
              <a:buNone/>
            </a:pPr>
            <a:r>
              <a:rPr b="1" lang="en-US" sz="3300">
                <a:solidFill>
                  <a:schemeClr val="dk1"/>
                </a:solidFill>
              </a:rPr>
              <a:t>Mitigating Detection</a:t>
            </a:r>
            <a:endParaRPr sz="3300">
              <a:solidFill>
                <a:schemeClr val="dk1"/>
              </a:solidFill>
            </a:endParaRPr>
          </a:p>
          <a:p>
            <a:pPr indent="-438150" lvl="0" marL="457200" rtl="0" algn="l">
              <a:lnSpc>
                <a:spcPct val="115000"/>
              </a:lnSpc>
              <a:spcBef>
                <a:spcPts val="1200"/>
              </a:spcBef>
              <a:spcAft>
                <a:spcPts val="0"/>
              </a:spcAft>
              <a:buClr>
                <a:schemeClr val="dk1"/>
              </a:buClr>
              <a:buSzPts val="3300"/>
              <a:buChar char="●"/>
            </a:pPr>
            <a:r>
              <a:rPr lang="en-US" sz="3300">
                <a:solidFill>
                  <a:schemeClr val="dk1"/>
                </a:solidFill>
              </a:rPr>
              <a:t>Detection of this nature can be avoided by restricting the login attempts per minute e.g. using the inbuilt options within </a:t>
            </a:r>
            <a:r>
              <a:rPr b="1" lang="en-US" sz="3300">
                <a:solidFill>
                  <a:schemeClr val="dk1"/>
                </a:solidFill>
              </a:rPr>
              <a:t>Hydra.</a:t>
            </a:r>
            <a:r>
              <a:rPr lang="en-US" sz="3300">
                <a:solidFill>
                  <a:schemeClr val="dk1"/>
                </a:solidFill>
              </a:rPr>
              <a:t> This slows down the processes and makes them harder to detect, albeit at the cost of speed. The following command is a perfect example of this.</a:t>
            </a:r>
            <a:endParaRPr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hydra -t</a:t>
            </a:r>
            <a:r>
              <a:rPr lang="en-US" sz="3300">
                <a:solidFill>
                  <a:schemeClr val="dk1"/>
                </a:solidFill>
              </a:rPr>
              <a:t>&lt;number of tasks&gt; </a:t>
            </a:r>
            <a:r>
              <a:rPr b="1" lang="en-US" sz="3300">
                <a:solidFill>
                  <a:schemeClr val="dk1"/>
                </a:solidFill>
              </a:rPr>
              <a:t>-W</a:t>
            </a:r>
            <a:r>
              <a:rPr lang="en-US" sz="3300">
                <a:solidFill>
                  <a:schemeClr val="dk1"/>
                </a:solidFill>
              </a:rPr>
              <a:t>&lt;ttw between tasks&gt; -</a:t>
            </a:r>
            <a:r>
              <a:rPr b="1" lang="en-US" sz="3300">
                <a:solidFill>
                  <a:schemeClr val="dk1"/>
                </a:solidFill>
              </a:rPr>
              <a:t>l</a:t>
            </a:r>
            <a:r>
              <a:rPr lang="en-US" sz="3300">
                <a:solidFill>
                  <a:schemeClr val="dk1"/>
                </a:solidFill>
              </a:rPr>
              <a:t>&lt;username&gt; </a:t>
            </a:r>
            <a:r>
              <a:rPr b="1" lang="en-US" sz="3300">
                <a:solidFill>
                  <a:schemeClr val="dk1"/>
                </a:solidFill>
              </a:rPr>
              <a:t>-P</a:t>
            </a:r>
            <a:r>
              <a:rPr lang="en-US" sz="3300">
                <a:solidFill>
                  <a:schemeClr val="dk1"/>
                </a:solidFill>
              </a:rPr>
              <a:t>&lt;path to wordlist&gt; </a:t>
            </a:r>
            <a:r>
              <a:rPr b="1" lang="en-US" sz="3300">
                <a:solidFill>
                  <a:schemeClr val="dk1"/>
                </a:solidFill>
              </a:rPr>
              <a:t>ssh://192.168.1.110 -vV</a:t>
            </a:r>
            <a:endParaRPr sz="3300">
              <a:solidFill>
                <a:schemeClr val="dk1"/>
              </a:solidFill>
            </a:endParaRPr>
          </a:p>
          <a:p>
            <a:pPr indent="0" lvl="0" marL="457200" rtl="0" algn="l">
              <a:lnSpc>
                <a:spcPct val="115000"/>
              </a:lnSpc>
              <a:spcBef>
                <a:spcPts val="1000"/>
              </a:spcBef>
              <a:spcAft>
                <a:spcPts val="1000"/>
              </a:spcAft>
              <a:buNone/>
            </a:pPr>
            <a:r>
              <a:t/>
            </a:r>
            <a:endParaRPr b="1" sz="3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15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Stealth Exploitation of</a:t>
            </a:r>
            <a:r>
              <a:rPr lang="en-US"/>
              <a:t> </a:t>
            </a:r>
            <a:r>
              <a:rPr lang="en-US">
                <a:solidFill>
                  <a:schemeClr val="dk1"/>
                </a:solidFill>
              </a:rPr>
              <a:t>No Password Policy</a:t>
            </a:r>
            <a:endParaRPr/>
          </a:p>
        </p:txBody>
      </p:sp>
      <p:sp>
        <p:nvSpPr>
          <p:cNvPr id="2485" name="Google Shape;2485;p1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86" name="Google Shape;2486;p153"/>
          <p:cNvSpPr txBox="1"/>
          <p:nvPr>
            <p:ph idx="3" type="body"/>
          </p:nvPr>
        </p:nvSpPr>
        <p:spPr>
          <a:xfrm>
            <a:off x="703375" y="2295400"/>
            <a:ext cx="22942800" cy="107988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3300">
                <a:solidFill>
                  <a:schemeClr val="dk1"/>
                </a:solidFill>
              </a:rPr>
              <a:t>Monitoring Overview</a:t>
            </a:r>
            <a:endParaRPr sz="3300">
              <a:solidFill>
                <a:schemeClr val="dk1"/>
              </a:solidFill>
            </a:endParaRPr>
          </a:p>
          <a:p>
            <a:pPr indent="-438150" lvl="0" marL="457200" rtl="0" algn="l">
              <a:lnSpc>
                <a:spcPct val="115000"/>
              </a:lnSpc>
              <a:spcBef>
                <a:spcPts val="1200"/>
              </a:spcBef>
              <a:spcAft>
                <a:spcPts val="0"/>
              </a:spcAft>
              <a:buClr>
                <a:schemeClr val="dk1"/>
              </a:buClr>
              <a:buSzPts val="3300"/>
              <a:buChar char="●"/>
            </a:pPr>
            <a:r>
              <a:rPr lang="en-US" sz="3300">
                <a:solidFill>
                  <a:schemeClr val="dk1"/>
                </a:solidFill>
              </a:rPr>
              <a:t>To detect possible exploitation of weak passwords, it is safe to assume a brute force attack is in play. In this scenario, an alert watching the below query would detect any brute force attempts from the </a:t>
            </a:r>
            <a:r>
              <a:rPr b="1" lang="en-US" sz="3300">
                <a:solidFill>
                  <a:schemeClr val="dk1"/>
                </a:solidFill>
              </a:rPr>
              <a:t>Hydra</a:t>
            </a:r>
            <a:r>
              <a:rPr lang="en-US" sz="3300">
                <a:solidFill>
                  <a:schemeClr val="dk1"/>
                </a:solidFill>
              </a:rPr>
              <a:t> tool, and block it out.</a:t>
            </a:r>
            <a:endParaRPr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query: </a:t>
            </a:r>
            <a:r>
              <a:rPr lang="en-US" sz="3300">
                <a:solidFill>
                  <a:schemeClr val="dk1"/>
                </a:solidFill>
              </a:rPr>
              <a:t>user_agent.original : “Mozilla/4.0 (Hydra)” AND destination.ip : 192.168.1.110 AND destination.port : </a:t>
            </a:r>
            <a:br>
              <a:rPr lang="en-US" sz="3300">
                <a:solidFill>
                  <a:schemeClr val="dk1"/>
                </a:solidFill>
              </a:rPr>
            </a:br>
            <a:r>
              <a:rPr lang="en-US" sz="3300">
                <a:solidFill>
                  <a:schemeClr val="dk1"/>
                </a:solidFill>
              </a:rPr>
              <a:t>			80,22</a:t>
            </a:r>
            <a:endParaRPr sz="3300">
              <a:solidFill>
                <a:schemeClr val="dk1"/>
              </a:solidFill>
            </a:endParaRPr>
          </a:p>
          <a:p>
            <a:pPr indent="-438150" lvl="0" marL="457200" rtl="0" algn="l">
              <a:lnSpc>
                <a:spcPct val="115000"/>
              </a:lnSpc>
              <a:spcBef>
                <a:spcPts val="1000"/>
              </a:spcBef>
              <a:spcAft>
                <a:spcPts val="0"/>
              </a:spcAft>
              <a:buClr>
                <a:schemeClr val="dk1"/>
              </a:buClr>
              <a:buSzPts val="3300"/>
              <a:buChar char="●"/>
            </a:pPr>
            <a:r>
              <a:rPr lang="en-US" sz="3300">
                <a:solidFill>
                  <a:schemeClr val="dk1"/>
                </a:solidFill>
              </a:rPr>
              <a:t>The metrics being measured: </a:t>
            </a:r>
            <a:endParaRPr sz="3300">
              <a:solidFill>
                <a:schemeClr val="dk1"/>
              </a:solidFill>
            </a:endParaRPr>
          </a:p>
          <a:p>
            <a:pPr indent="0" lvl="0" marL="457200" rtl="0" algn="l">
              <a:lnSpc>
                <a:spcPct val="115000"/>
              </a:lnSpc>
              <a:spcBef>
                <a:spcPts val="1000"/>
              </a:spcBef>
              <a:spcAft>
                <a:spcPts val="0"/>
              </a:spcAft>
              <a:buNone/>
            </a:pPr>
            <a:r>
              <a:rPr b="1" lang="en-US" sz="3300">
                <a:solidFill>
                  <a:schemeClr val="dk1"/>
                </a:solidFill>
              </a:rPr>
              <a:t>user_agent.original,</a:t>
            </a:r>
            <a:r>
              <a:rPr lang="en-US" sz="3300">
                <a:solidFill>
                  <a:schemeClr val="dk1"/>
                </a:solidFill>
              </a:rPr>
              <a:t> </a:t>
            </a:r>
            <a:r>
              <a:rPr b="1" lang="en-US" sz="3300">
                <a:solidFill>
                  <a:schemeClr val="dk1"/>
                </a:solidFill>
              </a:rPr>
              <a:t>destination.ip</a:t>
            </a:r>
            <a:r>
              <a:rPr lang="en-US" sz="3300">
                <a:solidFill>
                  <a:schemeClr val="dk1"/>
                </a:solidFill>
              </a:rPr>
              <a:t> and </a:t>
            </a:r>
            <a:r>
              <a:rPr b="1" lang="en-US" sz="3300">
                <a:solidFill>
                  <a:schemeClr val="dk1"/>
                </a:solidFill>
              </a:rPr>
              <a:t>destination.port</a:t>
            </a:r>
            <a:endParaRPr b="1" sz="3300">
              <a:solidFill>
                <a:schemeClr val="dk1"/>
              </a:solidFill>
            </a:endParaRPr>
          </a:p>
          <a:p>
            <a:pPr indent="-438150" lvl="0" marL="457200" rtl="0" algn="l">
              <a:lnSpc>
                <a:spcPct val="115000"/>
              </a:lnSpc>
              <a:spcBef>
                <a:spcPts val="1000"/>
              </a:spcBef>
              <a:spcAft>
                <a:spcPts val="0"/>
              </a:spcAft>
              <a:buClr>
                <a:schemeClr val="dk1"/>
              </a:buClr>
              <a:buSzPts val="3300"/>
              <a:buChar char="●"/>
            </a:pPr>
            <a:r>
              <a:rPr lang="en-US" sz="3300">
                <a:solidFill>
                  <a:schemeClr val="dk1"/>
                </a:solidFill>
              </a:rPr>
              <a:t>For this scenario, any traffic detected should be blocked at any time. No interval is needed in this scenario, similar to monitoring for </a:t>
            </a:r>
            <a:r>
              <a:rPr b="1" lang="en-US" sz="3300">
                <a:solidFill>
                  <a:schemeClr val="dk1"/>
                </a:solidFill>
              </a:rPr>
              <a:t>wpscan</a:t>
            </a:r>
            <a:r>
              <a:rPr lang="en-US" sz="3300">
                <a:solidFill>
                  <a:schemeClr val="dk1"/>
                </a:solidFill>
              </a:rPr>
              <a:t>. The alert should trigger both an onscreen and email alert, as well as logging of the event. Ideally in a real world scenario, weak passwords should </a:t>
            </a:r>
            <a:r>
              <a:rPr b="1" lang="en-US" sz="3300">
                <a:solidFill>
                  <a:schemeClr val="dk1"/>
                </a:solidFill>
              </a:rPr>
              <a:t>never</a:t>
            </a:r>
            <a:r>
              <a:rPr lang="en-US" sz="3300">
                <a:solidFill>
                  <a:schemeClr val="dk1"/>
                </a:solidFill>
              </a:rPr>
              <a:t> be acceptable, and a rigid password policy would help mitigate the obvious risk, not just monitor and block as it is happening.</a:t>
            </a:r>
            <a:endParaRPr b="1" sz="3300">
              <a:solidFill>
                <a:schemeClr val="dk1"/>
              </a:solidFill>
            </a:endParaRPr>
          </a:p>
          <a:p>
            <a:pPr indent="0" lvl="0" marL="0" rtl="0" algn="l">
              <a:spcBef>
                <a:spcPts val="1000"/>
              </a:spcBef>
              <a:spcAft>
                <a:spcPts val="0"/>
              </a:spcAft>
              <a:buNone/>
            </a:pPr>
            <a:r>
              <a:t/>
            </a:r>
            <a:endParaRPr b="1" sz="3300">
              <a:solidFill>
                <a:schemeClr val="dk1"/>
              </a:solidFill>
            </a:endParaRPr>
          </a:p>
          <a:p>
            <a:pPr indent="0" lvl="0" marL="0" rtl="0" algn="l">
              <a:spcBef>
                <a:spcPts val="1200"/>
              </a:spcBef>
              <a:spcAft>
                <a:spcPts val="0"/>
              </a:spcAft>
              <a:buNone/>
            </a:pPr>
            <a:r>
              <a:rPr b="1" lang="en-US" sz="3300">
                <a:solidFill>
                  <a:schemeClr val="dk1"/>
                </a:solidFill>
              </a:rPr>
              <a:t>Mitigating Detection</a:t>
            </a:r>
            <a:endParaRPr sz="3300">
              <a:solidFill>
                <a:schemeClr val="dk1"/>
              </a:solidFill>
            </a:endParaRPr>
          </a:p>
          <a:p>
            <a:pPr indent="-438150" lvl="0" marL="457200" rtl="0" algn="l">
              <a:lnSpc>
                <a:spcPct val="115000"/>
              </a:lnSpc>
              <a:spcBef>
                <a:spcPts val="1200"/>
              </a:spcBef>
              <a:spcAft>
                <a:spcPts val="0"/>
              </a:spcAft>
              <a:buClr>
                <a:schemeClr val="dk1"/>
              </a:buClr>
              <a:buSzPts val="3300"/>
              <a:buChar char="●"/>
            </a:pPr>
            <a:r>
              <a:rPr lang="en-US" sz="3300">
                <a:solidFill>
                  <a:schemeClr val="dk1"/>
                </a:solidFill>
              </a:rPr>
              <a:t>Using an alternative method to attempt the brute force attack such as guessing or using other brute force tools such as </a:t>
            </a:r>
            <a:r>
              <a:rPr b="1" lang="en-US" sz="3300">
                <a:solidFill>
                  <a:schemeClr val="dk1"/>
                </a:solidFill>
              </a:rPr>
              <a:t>Patator</a:t>
            </a:r>
            <a:r>
              <a:rPr lang="en-US" sz="3300">
                <a:solidFill>
                  <a:schemeClr val="dk1"/>
                </a:solidFill>
              </a:rPr>
              <a:t> and </a:t>
            </a:r>
            <a:r>
              <a:rPr b="1" lang="en-US" sz="3300">
                <a:solidFill>
                  <a:schemeClr val="dk1"/>
                </a:solidFill>
              </a:rPr>
              <a:t>Crowbar</a:t>
            </a:r>
            <a:r>
              <a:rPr lang="en-US" sz="3300">
                <a:solidFill>
                  <a:schemeClr val="dk1"/>
                </a:solidFill>
              </a:rPr>
              <a:t>. Alternatively, cracking password hashes could be done with such tools as </a:t>
            </a:r>
            <a:r>
              <a:rPr b="1" lang="en-US" sz="3300">
                <a:solidFill>
                  <a:schemeClr val="dk1"/>
                </a:solidFill>
              </a:rPr>
              <a:t>John the Ripper </a:t>
            </a:r>
            <a:r>
              <a:rPr lang="en-US" sz="3300">
                <a:solidFill>
                  <a:schemeClr val="dk1"/>
                </a:solidFill>
              </a:rPr>
              <a:t>or </a:t>
            </a:r>
            <a:r>
              <a:rPr b="1" lang="en-US" sz="3300">
                <a:solidFill>
                  <a:schemeClr val="dk1"/>
                </a:solidFill>
              </a:rPr>
              <a:t>hashcat.</a:t>
            </a:r>
            <a:endParaRPr sz="3300">
              <a:solidFill>
                <a:schemeClr val="dk1"/>
              </a:solidFill>
            </a:endParaRPr>
          </a:p>
          <a:p>
            <a:pPr indent="0" lvl="0" marL="457200" rtl="0" algn="l">
              <a:lnSpc>
                <a:spcPct val="115000"/>
              </a:lnSpc>
              <a:spcBef>
                <a:spcPts val="1000"/>
              </a:spcBef>
              <a:spcAft>
                <a:spcPts val="0"/>
              </a:spcAft>
              <a:buNone/>
            </a:pPr>
            <a:r>
              <a:t/>
            </a:r>
            <a:endParaRPr sz="3300">
              <a:solidFill>
                <a:schemeClr val="dk1"/>
              </a:solidFill>
            </a:endParaRPr>
          </a:p>
          <a:p>
            <a:pPr indent="0" lvl="0" marL="457200" rtl="0" algn="l">
              <a:lnSpc>
                <a:spcPct val="115000"/>
              </a:lnSpc>
              <a:spcBef>
                <a:spcPts val="1000"/>
              </a:spcBef>
              <a:spcAft>
                <a:spcPts val="1000"/>
              </a:spcAft>
              <a:buNone/>
            </a:pPr>
            <a:r>
              <a:t/>
            </a:r>
            <a:endParaRPr b="1" sz="4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pic>
        <p:nvPicPr>
          <p:cNvPr id="2491" name="Google Shape;2491;p15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492" name="Google Shape;2492;p15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493" name="Google Shape;2493;p15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Maintaining Access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494" name="Google Shape;2494;p15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35" name="Google Shape;2335;p13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36" name="Google Shape;2336;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7" name="Google Shape;2337;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38" name="Google Shape;2338;p137"/>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Network Topology &amp; Critical Vulnerabilities</a:t>
            </a:r>
            <a:endParaRPr b="1"/>
          </a:p>
        </p:txBody>
      </p:sp>
      <p:sp>
        <p:nvSpPr>
          <p:cNvPr id="2339" name="Google Shape;2339;p137"/>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Exploits Used</a:t>
            </a:r>
            <a:endParaRPr b="1"/>
          </a:p>
        </p:txBody>
      </p:sp>
      <p:sp>
        <p:nvSpPr>
          <p:cNvPr id="2340" name="Google Shape;2340;p137"/>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Avoiding Detection &amp; Maintaining Access</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15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Maintaining Access</a:t>
            </a:r>
            <a:endParaRPr/>
          </a:p>
        </p:txBody>
      </p:sp>
      <p:sp>
        <p:nvSpPr>
          <p:cNvPr id="2500" name="Google Shape;2500;p1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01" name="Google Shape;2501;p155"/>
          <p:cNvSpPr txBox="1"/>
          <p:nvPr>
            <p:ph idx="3" type="body"/>
          </p:nvPr>
        </p:nvSpPr>
        <p:spPr>
          <a:xfrm>
            <a:off x="717350" y="4026600"/>
            <a:ext cx="22942800" cy="6589200"/>
          </a:xfrm>
          <a:prstGeom prst="rect">
            <a:avLst/>
          </a:prstGeom>
        </p:spPr>
        <p:txBody>
          <a:bodyPr anchorCtr="0" anchor="t" bIns="2437975" lIns="1219000" spcFirstLastPara="1" rIns="1219000" wrap="square" tIns="0">
            <a:noAutofit/>
          </a:bodyPr>
          <a:lstStyle/>
          <a:p>
            <a:pPr indent="-508000" lvl="0" marL="457200" marR="0" rtl="0" algn="l">
              <a:lnSpc>
                <a:spcPct val="115000"/>
              </a:lnSpc>
              <a:spcBef>
                <a:spcPts val="0"/>
              </a:spcBef>
              <a:spcAft>
                <a:spcPts val="0"/>
              </a:spcAft>
              <a:buClr>
                <a:schemeClr val="dk1"/>
              </a:buClr>
              <a:buSzPts val="4400"/>
              <a:buChar char="●"/>
            </a:pPr>
            <a:r>
              <a:rPr lang="en-US" sz="4400">
                <a:solidFill>
                  <a:schemeClr val="dk1"/>
                </a:solidFill>
              </a:rPr>
              <a:t>When it comes to maintaining access to the machine, it was important to implement some form of persistence so that the target machine could easily be accessed at a later time. While using a malicious payload or bind shell method of persistence would most likely be possible and powerful, it was unnecessary.</a:t>
            </a:r>
            <a:endParaRPr sz="4400">
              <a:solidFill>
                <a:schemeClr val="dk1"/>
              </a:solidFill>
            </a:endParaRPr>
          </a:p>
          <a:p>
            <a:pPr indent="-508000" lvl="0" marL="457200" marR="0" rtl="0" algn="l">
              <a:lnSpc>
                <a:spcPct val="115000"/>
              </a:lnSpc>
              <a:spcBef>
                <a:spcPts val="0"/>
              </a:spcBef>
              <a:spcAft>
                <a:spcPts val="0"/>
              </a:spcAft>
              <a:buClr>
                <a:schemeClr val="dk1"/>
              </a:buClr>
              <a:buSzPts val="4400"/>
              <a:buChar char="●"/>
            </a:pPr>
            <a:r>
              <a:rPr lang="en-US" sz="4400">
                <a:solidFill>
                  <a:schemeClr val="dk1"/>
                </a:solidFill>
              </a:rPr>
              <a:t>In this scenario, persistence can easily be obtained by two simple methods, adding a secret user, or simply dropping SSH keys from the root user.</a:t>
            </a:r>
            <a:endParaRPr sz="4400">
              <a:solidFill>
                <a:schemeClr val="dk1"/>
              </a:solidFill>
            </a:endParaRPr>
          </a:p>
          <a:p>
            <a:pPr indent="-508000" lvl="0" marL="457200" marR="0" rtl="0" algn="l">
              <a:lnSpc>
                <a:spcPct val="115000"/>
              </a:lnSpc>
              <a:spcBef>
                <a:spcPts val="0"/>
              </a:spcBef>
              <a:spcAft>
                <a:spcPts val="0"/>
              </a:spcAft>
              <a:buClr>
                <a:schemeClr val="dk1"/>
              </a:buClr>
              <a:buSzPts val="4400"/>
              <a:buChar char="●"/>
            </a:pPr>
            <a:r>
              <a:rPr lang="en-US" sz="4400">
                <a:solidFill>
                  <a:schemeClr val="dk1"/>
                </a:solidFill>
              </a:rPr>
              <a:t>Both methods are </a:t>
            </a:r>
            <a:r>
              <a:rPr lang="en-US" sz="4400">
                <a:solidFill>
                  <a:schemeClr val="dk1"/>
                </a:solidFill>
              </a:rPr>
              <a:t>detailed</a:t>
            </a:r>
            <a:r>
              <a:rPr lang="en-US" sz="4400">
                <a:solidFill>
                  <a:schemeClr val="dk1"/>
                </a:solidFill>
              </a:rPr>
              <a:t> in the following slides, resulting in two different forms of SSH persistence with the target.</a:t>
            </a:r>
            <a:endParaRPr sz="44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15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Maintaining Access: Useradd &amp; Usermod</a:t>
            </a:r>
            <a:endParaRPr/>
          </a:p>
        </p:txBody>
      </p:sp>
      <p:sp>
        <p:nvSpPr>
          <p:cNvPr id="2507" name="Google Shape;2507;p1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08" name="Google Shape;2508;p15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476250" lvl="0" marL="457200" marR="0" rtl="0" algn="l">
              <a:lnSpc>
                <a:spcPct val="115000"/>
              </a:lnSpc>
              <a:spcBef>
                <a:spcPts val="0"/>
              </a:spcBef>
              <a:spcAft>
                <a:spcPts val="0"/>
              </a:spcAft>
              <a:buClr>
                <a:schemeClr val="dk1"/>
              </a:buClr>
              <a:buSzPts val="3900"/>
              <a:buChar char="●"/>
            </a:pPr>
            <a:r>
              <a:rPr lang="en-US" sz="3900">
                <a:solidFill>
                  <a:schemeClr val="dk1"/>
                </a:solidFill>
              </a:rPr>
              <a:t>Once root access was obtained through the use of a Python exploit, it was possible to use this access to create new users on the system using the </a:t>
            </a:r>
            <a:r>
              <a:rPr b="1" lang="en-US" sz="3900">
                <a:solidFill>
                  <a:schemeClr val="dk1"/>
                </a:solidFill>
              </a:rPr>
              <a:t>useradd </a:t>
            </a:r>
            <a:r>
              <a:rPr lang="en-US" sz="3900">
                <a:solidFill>
                  <a:schemeClr val="dk1"/>
                </a:solidFill>
              </a:rPr>
              <a:t>&amp; </a:t>
            </a:r>
            <a:r>
              <a:rPr b="1" lang="en-US" sz="3900">
                <a:solidFill>
                  <a:schemeClr val="dk1"/>
                </a:solidFill>
              </a:rPr>
              <a:t>usermod</a:t>
            </a:r>
            <a:r>
              <a:rPr lang="en-US" sz="3900">
                <a:solidFill>
                  <a:schemeClr val="dk1"/>
                </a:solidFill>
              </a:rPr>
              <a:t> command, as well as set their passwords using the </a:t>
            </a:r>
            <a:r>
              <a:rPr b="1" lang="en-US" sz="3900">
                <a:solidFill>
                  <a:schemeClr val="dk1"/>
                </a:solidFill>
              </a:rPr>
              <a:t>passwd </a:t>
            </a:r>
            <a:r>
              <a:rPr lang="en-US" sz="3900">
                <a:solidFill>
                  <a:schemeClr val="dk1"/>
                </a:solidFill>
              </a:rPr>
              <a:t>command (see </a:t>
            </a:r>
            <a:r>
              <a:rPr b="1" lang="en-US" sz="3900">
                <a:solidFill>
                  <a:schemeClr val="dk1"/>
                </a:solidFill>
              </a:rPr>
              <a:t>fig.1 </a:t>
            </a:r>
            <a:r>
              <a:rPr lang="en-US" sz="3900">
                <a:solidFill>
                  <a:schemeClr val="dk1"/>
                </a:solidFill>
              </a:rPr>
              <a:t>and </a:t>
            </a:r>
            <a:r>
              <a:rPr b="1" lang="en-US" sz="3900">
                <a:solidFill>
                  <a:schemeClr val="dk1"/>
                </a:solidFill>
              </a:rPr>
              <a:t>fig.2 </a:t>
            </a:r>
            <a:r>
              <a:rPr lang="en-US" sz="3900">
                <a:solidFill>
                  <a:schemeClr val="dk1"/>
                </a:solidFill>
              </a:rPr>
              <a:t>on the next slide).</a:t>
            </a:r>
            <a:endParaRPr sz="3900">
              <a:solidFill>
                <a:schemeClr val="dk1"/>
              </a:solidFill>
            </a:endParaRPr>
          </a:p>
          <a:p>
            <a:pPr indent="-476250" lvl="0" marL="457200" marR="0" rtl="0" algn="l">
              <a:lnSpc>
                <a:spcPct val="115000"/>
              </a:lnSpc>
              <a:spcBef>
                <a:spcPts val="0"/>
              </a:spcBef>
              <a:spcAft>
                <a:spcPts val="0"/>
              </a:spcAft>
              <a:buClr>
                <a:schemeClr val="dk1"/>
              </a:buClr>
              <a:buSzPts val="3900"/>
              <a:buChar char="●"/>
            </a:pPr>
            <a:r>
              <a:rPr lang="en-US" sz="3900">
                <a:solidFill>
                  <a:schemeClr val="dk1"/>
                </a:solidFill>
              </a:rPr>
              <a:t>Doing this ensured that SSH connection could be re-established at a later time using </a:t>
            </a:r>
            <a:r>
              <a:rPr lang="en-US" sz="3900">
                <a:solidFill>
                  <a:schemeClr val="dk1"/>
                </a:solidFill>
              </a:rPr>
              <a:t>credentials</a:t>
            </a:r>
            <a:r>
              <a:rPr lang="en-US" sz="3900">
                <a:solidFill>
                  <a:schemeClr val="dk1"/>
                </a:solidFill>
              </a:rPr>
              <a:t> set by the attacker. In this case, the user </a:t>
            </a:r>
            <a:r>
              <a:rPr b="1" lang="en-US" sz="3900">
                <a:solidFill>
                  <a:schemeClr val="dk1"/>
                </a:solidFill>
              </a:rPr>
              <a:t>backdoor</a:t>
            </a:r>
            <a:r>
              <a:rPr lang="en-US" sz="3900">
                <a:solidFill>
                  <a:schemeClr val="dk1"/>
                </a:solidFill>
              </a:rPr>
              <a:t> was created with a generic password, but in a realistic setting this username would need to be more inconspicuous so as to not raise suspicion from system administrators, as well as making the </a:t>
            </a:r>
            <a:r>
              <a:rPr b="1" lang="en-US" sz="3900">
                <a:solidFill>
                  <a:schemeClr val="dk1"/>
                </a:solidFill>
              </a:rPr>
              <a:t>id </a:t>
            </a:r>
            <a:r>
              <a:rPr lang="en-US" sz="3900">
                <a:solidFill>
                  <a:schemeClr val="dk1"/>
                </a:solidFill>
              </a:rPr>
              <a:t>for the user under 1000 to appear as a service account.</a:t>
            </a:r>
            <a:endParaRPr sz="3900">
              <a:solidFill>
                <a:schemeClr val="dk1"/>
              </a:solidFill>
            </a:endParaRPr>
          </a:p>
          <a:p>
            <a:pPr indent="-476250" lvl="0" marL="457200" marR="0" rtl="0" algn="l">
              <a:lnSpc>
                <a:spcPct val="115000"/>
              </a:lnSpc>
              <a:spcBef>
                <a:spcPts val="0"/>
              </a:spcBef>
              <a:spcAft>
                <a:spcPts val="0"/>
              </a:spcAft>
              <a:buClr>
                <a:schemeClr val="dk1"/>
              </a:buClr>
              <a:buSzPts val="3900"/>
              <a:buChar char="●"/>
            </a:pPr>
            <a:r>
              <a:rPr lang="en-US" sz="3900">
                <a:solidFill>
                  <a:schemeClr val="dk1"/>
                </a:solidFill>
              </a:rPr>
              <a:t>Then, the </a:t>
            </a:r>
            <a:r>
              <a:rPr b="1" lang="en-US" sz="3900">
                <a:solidFill>
                  <a:schemeClr val="dk1"/>
                </a:solidFill>
              </a:rPr>
              <a:t>usermod</a:t>
            </a:r>
            <a:r>
              <a:rPr lang="en-US" sz="3900">
                <a:solidFill>
                  <a:schemeClr val="dk1"/>
                </a:solidFill>
              </a:rPr>
              <a:t> command was again utilised to add user </a:t>
            </a:r>
            <a:r>
              <a:rPr b="1" lang="en-US" sz="3900">
                <a:solidFill>
                  <a:schemeClr val="dk1"/>
                </a:solidFill>
              </a:rPr>
              <a:t>backdoor</a:t>
            </a:r>
            <a:r>
              <a:rPr lang="en-US" sz="3900">
                <a:solidFill>
                  <a:schemeClr val="dk1"/>
                </a:solidFill>
              </a:rPr>
              <a:t> to the </a:t>
            </a:r>
            <a:r>
              <a:rPr b="1" lang="en-US" sz="3900">
                <a:solidFill>
                  <a:schemeClr val="dk1"/>
                </a:solidFill>
              </a:rPr>
              <a:t>sudo</a:t>
            </a:r>
            <a:r>
              <a:rPr lang="en-US" sz="3900">
                <a:solidFill>
                  <a:schemeClr val="dk1"/>
                </a:solidFill>
              </a:rPr>
              <a:t> group, allowing them to perform any command on the system using the </a:t>
            </a:r>
            <a:r>
              <a:rPr b="1" lang="en-US" sz="3900">
                <a:solidFill>
                  <a:schemeClr val="dk1"/>
                </a:solidFill>
              </a:rPr>
              <a:t>sudo</a:t>
            </a:r>
            <a:r>
              <a:rPr lang="en-US" sz="3900">
                <a:solidFill>
                  <a:schemeClr val="dk1"/>
                </a:solidFill>
              </a:rPr>
              <a:t> command (see </a:t>
            </a:r>
            <a:r>
              <a:rPr b="1" lang="en-US" sz="3900">
                <a:solidFill>
                  <a:schemeClr val="dk1"/>
                </a:solidFill>
              </a:rPr>
              <a:t>fig.3 </a:t>
            </a:r>
            <a:r>
              <a:rPr lang="en-US" sz="3900">
                <a:solidFill>
                  <a:schemeClr val="dk1"/>
                </a:solidFill>
              </a:rPr>
              <a:t>on the next slide).</a:t>
            </a:r>
            <a:endParaRPr sz="3900">
              <a:solidFill>
                <a:schemeClr val="dk1"/>
              </a:solidFill>
            </a:endParaRPr>
          </a:p>
          <a:p>
            <a:pPr indent="-476250" lvl="0" marL="457200" marR="0" rtl="0" algn="l">
              <a:lnSpc>
                <a:spcPct val="115000"/>
              </a:lnSpc>
              <a:spcBef>
                <a:spcPts val="0"/>
              </a:spcBef>
              <a:spcAft>
                <a:spcPts val="0"/>
              </a:spcAft>
              <a:buClr>
                <a:schemeClr val="dk1"/>
              </a:buClr>
              <a:buSzPts val="3900"/>
              <a:buChar char="●"/>
            </a:pPr>
            <a:r>
              <a:rPr lang="en-US" sz="3900">
                <a:solidFill>
                  <a:schemeClr val="dk1"/>
                </a:solidFill>
              </a:rPr>
              <a:t>While this method of persistence works, in a real setting it most likely would set off potential alarms or alerts due to user modification typically being reserved for administrators.</a:t>
            </a:r>
            <a:endParaRPr sz="39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15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Maintaining Access: Usermod</a:t>
            </a:r>
            <a:endParaRPr/>
          </a:p>
        </p:txBody>
      </p:sp>
      <p:sp>
        <p:nvSpPr>
          <p:cNvPr id="2515" name="Google Shape;2515;p1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16" name="Google Shape;2516;p15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517" name="Google Shape;2517;p157"/>
          <p:cNvPicPr preferRelativeResize="0"/>
          <p:nvPr/>
        </p:nvPicPr>
        <p:blipFill>
          <a:blip r:embed="rId3">
            <a:alphaModFix/>
          </a:blip>
          <a:stretch>
            <a:fillRect/>
          </a:stretch>
        </p:blipFill>
        <p:spPr>
          <a:xfrm>
            <a:off x="1298825" y="3405888"/>
            <a:ext cx="9412475" cy="1024300"/>
          </a:xfrm>
          <a:prstGeom prst="rect">
            <a:avLst/>
          </a:prstGeom>
          <a:noFill/>
          <a:ln>
            <a:noFill/>
          </a:ln>
        </p:spPr>
      </p:pic>
      <p:sp>
        <p:nvSpPr>
          <p:cNvPr id="2518" name="Google Shape;2518;p157"/>
          <p:cNvSpPr txBox="1"/>
          <p:nvPr/>
        </p:nvSpPr>
        <p:spPr>
          <a:xfrm>
            <a:off x="1298825" y="4442350"/>
            <a:ext cx="11791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fig.1 - </a:t>
            </a:r>
            <a:r>
              <a:rPr lang="en-US" sz="2500">
                <a:latin typeface="Roboto"/>
                <a:ea typeface="Roboto"/>
                <a:cs typeface="Roboto"/>
                <a:sym typeface="Roboto"/>
              </a:rPr>
              <a:t>Adding the user </a:t>
            </a:r>
            <a:r>
              <a:rPr b="1" lang="en-US" sz="2500">
                <a:latin typeface="Roboto"/>
                <a:ea typeface="Roboto"/>
                <a:cs typeface="Roboto"/>
                <a:sym typeface="Roboto"/>
              </a:rPr>
              <a:t>backdoor.</a:t>
            </a:r>
            <a:endParaRPr sz="2500">
              <a:latin typeface="Roboto"/>
              <a:ea typeface="Roboto"/>
              <a:cs typeface="Roboto"/>
              <a:sym typeface="Roboto"/>
            </a:endParaRPr>
          </a:p>
        </p:txBody>
      </p:sp>
      <p:pic>
        <p:nvPicPr>
          <p:cNvPr id="2519" name="Google Shape;2519;p157"/>
          <p:cNvPicPr preferRelativeResize="0"/>
          <p:nvPr/>
        </p:nvPicPr>
        <p:blipFill>
          <a:blip r:embed="rId4">
            <a:alphaModFix/>
          </a:blip>
          <a:stretch>
            <a:fillRect/>
          </a:stretch>
        </p:blipFill>
        <p:spPr>
          <a:xfrm>
            <a:off x="11329925" y="2701550"/>
            <a:ext cx="12316276" cy="2756584"/>
          </a:xfrm>
          <a:prstGeom prst="rect">
            <a:avLst/>
          </a:prstGeom>
          <a:noFill/>
          <a:ln>
            <a:noFill/>
          </a:ln>
        </p:spPr>
      </p:pic>
      <p:sp>
        <p:nvSpPr>
          <p:cNvPr id="2520" name="Google Shape;2520;p157"/>
          <p:cNvSpPr txBox="1"/>
          <p:nvPr/>
        </p:nvSpPr>
        <p:spPr>
          <a:xfrm>
            <a:off x="11329925" y="4442350"/>
            <a:ext cx="1231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fig.2 - </a:t>
            </a:r>
            <a:r>
              <a:rPr lang="en-US" sz="2500">
                <a:latin typeface="Roboto"/>
                <a:ea typeface="Roboto"/>
                <a:cs typeface="Roboto"/>
                <a:sym typeface="Roboto"/>
              </a:rPr>
              <a:t>Setting the password for the new user </a:t>
            </a:r>
            <a:r>
              <a:rPr b="1" lang="en-US" sz="2500">
                <a:latin typeface="Roboto"/>
                <a:ea typeface="Roboto"/>
                <a:cs typeface="Roboto"/>
                <a:sym typeface="Roboto"/>
              </a:rPr>
              <a:t>backdoor</a:t>
            </a:r>
            <a:r>
              <a:rPr lang="en-US" sz="2500">
                <a:latin typeface="Roboto"/>
                <a:ea typeface="Roboto"/>
                <a:cs typeface="Roboto"/>
                <a:sym typeface="Roboto"/>
              </a:rPr>
              <a:t> successfully.</a:t>
            </a:r>
            <a:endParaRPr sz="2500">
              <a:latin typeface="Roboto"/>
              <a:ea typeface="Roboto"/>
              <a:cs typeface="Roboto"/>
              <a:sym typeface="Roboto"/>
            </a:endParaRPr>
          </a:p>
        </p:txBody>
      </p:sp>
      <p:pic>
        <p:nvPicPr>
          <p:cNvPr id="2521" name="Google Shape;2521;p157"/>
          <p:cNvPicPr preferRelativeResize="0"/>
          <p:nvPr/>
        </p:nvPicPr>
        <p:blipFill>
          <a:blip r:embed="rId5">
            <a:alphaModFix/>
          </a:blip>
          <a:stretch>
            <a:fillRect/>
          </a:stretch>
        </p:blipFill>
        <p:spPr>
          <a:xfrm>
            <a:off x="1759775" y="6412878"/>
            <a:ext cx="20857926" cy="4011150"/>
          </a:xfrm>
          <a:prstGeom prst="rect">
            <a:avLst/>
          </a:prstGeom>
          <a:noFill/>
          <a:ln>
            <a:noFill/>
          </a:ln>
        </p:spPr>
      </p:pic>
      <p:sp>
        <p:nvSpPr>
          <p:cNvPr id="2522" name="Google Shape;2522;p157"/>
          <p:cNvSpPr txBox="1"/>
          <p:nvPr/>
        </p:nvSpPr>
        <p:spPr>
          <a:xfrm>
            <a:off x="1759850" y="10563350"/>
            <a:ext cx="20857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Roboto"/>
                <a:ea typeface="Roboto"/>
                <a:cs typeface="Roboto"/>
                <a:sym typeface="Roboto"/>
              </a:rPr>
              <a:t>fig.3 - </a:t>
            </a:r>
            <a:r>
              <a:rPr lang="en-US" sz="2500">
                <a:latin typeface="Roboto"/>
                <a:ea typeface="Roboto"/>
                <a:cs typeface="Roboto"/>
                <a:sym typeface="Roboto"/>
              </a:rPr>
              <a:t>Adding the user </a:t>
            </a:r>
            <a:r>
              <a:rPr b="1" lang="en-US" sz="2500">
                <a:latin typeface="Roboto"/>
                <a:ea typeface="Roboto"/>
                <a:cs typeface="Roboto"/>
                <a:sym typeface="Roboto"/>
              </a:rPr>
              <a:t>backdoor</a:t>
            </a:r>
            <a:r>
              <a:rPr lang="en-US" sz="2500">
                <a:latin typeface="Roboto"/>
                <a:ea typeface="Roboto"/>
                <a:cs typeface="Roboto"/>
                <a:sym typeface="Roboto"/>
              </a:rPr>
              <a:t> to the sudoers group, then switching to said user to list his sudo permissions with </a:t>
            </a:r>
            <a:r>
              <a:rPr b="1" lang="en-US" sz="2500">
                <a:latin typeface="Roboto"/>
                <a:ea typeface="Roboto"/>
                <a:cs typeface="Roboto"/>
                <a:sym typeface="Roboto"/>
              </a:rPr>
              <a:t>sudo -l</a:t>
            </a:r>
            <a:r>
              <a:rPr lang="en-US" sz="2500">
                <a:latin typeface="Roboto"/>
                <a:ea typeface="Roboto"/>
                <a:cs typeface="Roboto"/>
                <a:sym typeface="Roboto"/>
              </a:rPr>
              <a:t> to show he may run all commands on the system using sudo.</a:t>
            </a:r>
            <a:endParaRPr sz="25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15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Maintaining Access: SSH Key Drop</a:t>
            </a:r>
            <a:endParaRPr/>
          </a:p>
        </p:txBody>
      </p:sp>
      <p:sp>
        <p:nvSpPr>
          <p:cNvPr id="2528" name="Google Shape;2528;p1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29" name="Google Shape;2529;p158"/>
          <p:cNvSpPr txBox="1"/>
          <p:nvPr>
            <p:ph idx="3" type="body"/>
          </p:nvPr>
        </p:nvSpPr>
        <p:spPr>
          <a:xfrm>
            <a:off x="717350" y="2409325"/>
            <a:ext cx="22942800" cy="104265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chemeClr val="dk1"/>
              </a:buClr>
              <a:buSzPts val="4400"/>
              <a:buChar char="●"/>
            </a:pPr>
            <a:r>
              <a:rPr lang="en-US" sz="4400">
                <a:solidFill>
                  <a:schemeClr val="dk1"/>
                </a:solidFill>
              </a:rPr>
              <a:t>Once root access was obtained through the use of a Python exploit, it was also possible to perform an SSH key drop to our local host machine. This is done simply by generating an SSH key while logged in as root on the target inside the root user’s /</a:t>
            </a:r>
            <a:r>
              <a:rPr b="1" lang="en-US" sz="4400">
                <a:solidFill>
                  <a:schemeClr val="dk1"/>
                </a:solidFill>
              </a:rPr>
              <a:t>.ssh</a:t>
            </a:r>
            <a:r>
              <a:rPr lang="en-US" sz="4400">
                <a:solidFill>
                  <a:schemeClr val="dk1"/>
                </a:solidFill>
              </a:rPr>
              <a:t> folder (see </a:t>
            </a:r>
            <a:r>
              <a:rPr b="1" lang="en-US" sz="4400">
                <a:solidFill>
                  <a:schemeClr val="dk1"/>
                </a:solidFill>
              </a:rPr>
              <a:t>fig.1 </a:t>
            </a:r>
            <a:r>
              <a:rPr lang="en-US" sz="4400">
                <a:solidFill>
                  <a:schemeClr val="dk1"/>
                </a:solidFill>
              </a:rPr>
              <a:t>on the next slide).</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This public version of this key was then added to a file created called </a:t>
            </a:r>
            <a:r>
              <a:rPr b="1" lang="en-US" sz="4400">
                <a:solidFill>
                  <a:schemeClr val="dk1"/>
                </a:solidFill>
              </a:rPr>
              <a:t>authorized_keys</a:t>
            </a:r>
            <a:r>
              <a:rPr lang="en-US" sz="4400">
                <a:solidFill>
                  <a:schemeClr val="dk1"/>
                </a:solidFill>
              </a:rPr>
              <a:t>, a file SSH can use to reference allowed keys for login. Before logging out, the associated private key was printed to the terminal and copied to the clipboard (see </a:t>
            </a:r>
            <a:r>
              <a:rPr b="1" lang="en-US" sz="4400">
                <a:solidFill>
                  <a:schemeClr val="dk1"/>
                </a:solidFill>
              </a:rPr>
              <a:t>fig.2</a:t>
            </a:r>
            <a:r>
              <a:rPr lang="en-US" sz="4400">
                <a:solidFill>
                  <a:schemeClr val="dk1"/>
                </a:solidFill>
              </a:rPr>
              <a:t> on the next slide).</a:t>
            </a:r>
            <a:endParaRPr sz="4400">
              <a:solidFill>
                <a:schemeClr val="dk1"/>
              </a:solidFill>
            </a:endParaRPr>
          </a:p>
          <a:p>
            <a:pPr indent="-508000" lvl="0" marL="457200" rtl="0" algn="l">
              <a:lnSpc>
                <a:spcPct val="115000"/>
              </a:lnSpc>
              <a:spcBef>
                <a:spcPts val="0"/>
              </a:spcBef>
              <a:spcAft>
                <a:spcPts val="0"/>
              </a:spcAft>
              <a:buClr>
                <a:schemeClr val="dk1"/>
              </a:buClr>
              <a:buSzPts val="4400"/>
              <a:buChar char="●"/>
            </a:pPr>
            <a:r>
              <a:rPr lang="en-US" sz="4400">
                <a:solidFill>
                  <a:schemeClr val="dk1"/>
                </a:solidFill>
              </a:rPr>
              <a:t>Back on the host machine, it was a matter of creating an </a:t>
            </a:r>
            <a:r>
              <a:rPr b="1" lang="en-US" sz="4400">
                <a:solidFill>
                  <a:schemeClr val="dk1"/>
                </a:solidFill>
              </a:rPr>
              <a:t>id_rsa</a:t>
            </a:r>
            <a:r>
              <a:rPr lang="en-US" sz="4400">
                <a:solidFill>
                  <a:schemeClr val="dk1"/>
                </a:solidFill>
              </a:rPr>
              <a:t> file (used to hold SSH keys) and paste the contents of the clipboard there (being the private key from the root user). After a quick permissions change, the </a:t>
            </a:r>
            <a:r>
              <a:rPr b="1" lang="en-US" sz="4400">
                <a:solidFill>
                  <a:schemeClr val="dk1"/>
                </a:solidFill>
              </a:rPr>
              <a:t>id_rsa</a:t>
            </a:r>
            <a:r>
              <a:rPr lang="en-US" sz="4400">
                <a:solidFill>
                  <a:schemeClr val="dk1"/>
                </a:solidFill>
              </a:rPr>
              <a:t> file is now ready to be used to log back into the root user on the target at any time, as long as it’s from this machine (see </a:t>
            </a:r>
            <a:r>
              <a:rPr b="1" lang="en-US" sz="4400">
                <a:solidFill>
                  <a:schemeClr val="dk1"/>
                </a:solidFill>
              </a:rPr>
              <a:t>fig.3</a:t>
            </a:r>
            <a:r>
              <a:rPr lang="en-US" sz="4400">
                <a:solidFill>
                  <a:schemeClr val="dk1"/>
                </a:solidFill>
              </a:rPr>
              <a:t> on the next slide).</a:t>
            </a:r>
            <a:endParaRPr sz="4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15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Maintaining Access: SSH Key Drop</a:t>
            </a:r>
            <a:endParaRPr/>
          </a:p>
        </p:txBody>
      </p:sp>
      <p:sp>
        <p:nvSpPr>
          <p:cNvPr id="2536" name="Google Shape;2536;p1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537" name="Google Shape;2537;p15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538" name="Google Shape;2538;p159"/>
          <p:cNvPicPr preferRelativeResize="0"/>
          <p:nvPr/>
        </p:nvPicPr>
        <p:blipFill>
          <a:blip r:embed="rId3">
            <a:alphaModFix/>
          </a:blip>
          <a:stretch>
            <a:fillRect/>
          </a:stretch>
        </p:blipFill>
        <p:spPr>
          <a:xfrm>
            <a:off x="1339100" y="3312800"/>
            <a:ext cx="6019800" cy="7639050"/>
          </a:xfrm>
          <a:prstGeom prst="rect">
            <a:avLst/>
          </a:prstGeom>
          <a:noFill/>
          <a:ln>
            <a:noFill/>
          </a:ln>
        </p:spPr>
      </p:pic>
      <p:sp>
        <p:nvSpPr>
          <p:cNvPr id="2539" name="Google Shape;2539;p159"/>
          <p:cNvSpPr txBox="1"/>
          <p:nvPr/>
        </p:nvSpPr>
        <p:spPr>
          <a:xfrm>
            <a:off x="1339100" y="10893675"/>
            <a:ext cx="6468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fig.1 -</a:t>
            </a:r>
            <a:r>
              <a:rPr lang="en-US" sz="2500">
                <a:latin typeface="Roboto"/>
                <a:ea typeface="Roboto"/>
                <a:cs typeface="Roboto"/>
                <a:sym typeface="Roboto"/>
              </a:rPr>
              <a:t> Generating SSH key pair inside root user’s </a:t>
            </a:r>
            <a:r>
              <a:rPr b="1" lang="en-US" sz="2500">
                <a:latin typeface="Roboto"/>
                <a:ea typeface="Roboto"/>
                <a:cs typeface="Roboto"/>
                <a:sym typeface="Roboto"/>
              </a:rPr>
              <a:t>/.ssh</a:t>
            </a:r>
            <a:r>
              <a:rPr lang="en-US" sz="2500">
                <a:latin typeface="Roboto"/>
                <a:ea typeface="Roboto"/>
                <a:cs typeface="Roboto"/>
                <a:sym typeface="Roboto"/>
              </a:rPr>
              <a:t> folder.</a:t>
            </a:r>
            <a:endParaRPr sz="2500">
              <a:latin typeface="Roboto"/>
              <a:ea typeface="Roboto"/>
              <a:cs typeface="Roboto"/>
              <a:sym typeface="Roboto"/>
            </a:endParaRPr>
          </a:p>
        </p:txBody>
      </p:sp>
      <p:pic>
        <p:nvPicPr>
          <p:cNvPr id="2540" name="Google Shape;2540;p159"/>
          <p:cNvPicPr preferRelativeResize="0"/>
          <p:nvPr/>
        </p:nvPicPr>
        <p:blipFill>
          <a:blip r:embed="rId4">
            <a:alphaModFix/>
          </a:blip>
          <a:stretch>
            <a:fillRect/>
          </a:stretch>
        </p:blipFill>
        <p:spPr>
          <a:xfrm>
            <a:off x="8145300" y="2107875"/>
            <a:ext cx="8539100" cy="5206775"/>
          </a:xfrm>
          <a:prstGeom prst="rect">
            <a:avLst/>
          </a:prstGeom>
          <a:noFill/>
          <a:ln>
            <a:noFill/>
          </a:ln>
        </p:spPr>
      </p:pic>
      <p:pic>
        <p:nvPicPr>
          <p:cNvPr id="2541" name="Google Shape;2541;p159"/>
          <p:cNvPicPr preferRelativeResize="0"/>
          <p:nvPr/>
        </p:nvPicPr>
        <p:blipFill>
          <a:blip r:embed="rId5">
            <a:alphaModFix/>
          </a:blip>
          <a:stretch>
            <a:fillRect/>
          </a:stretch>
        </p:blipFill>
        <p:spPr>
          <a:xfrm>
            <a:off x="10479075" y="7815231"/>
            <a:ext cx="10320925" cy="2886000"/>
          </a:xfrm>
          <a:prstGeom prst="rect">
            <a:avLst/>
          </a:prstGeom>
          <a:noFill/>
          <a:ln>
            <a:noFill/>
          </a:ln>
        </p:spPr>
      </p:pic>
      <p:sp>
        <p:nvSpPr>
          <p:cNvPr id="2542" name="Google Shape;2542;p159"/>
          <p:cNvSpPr txBox="1"/>
          <p:nvPr/>
        </p:nvSpPr>
        <p:spPr>
          <a:xfrm>
            <a:off x="16684400" y="2107875"/>
            <a:ext cx="68580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fig.2 -</a:t>
            </a:r>
            <a:r>
              <a:rPr lang="en-US" sz="2500">
                <a:latin typeface="Roboto"/>
                <a:ea typeface="Roboto"/>
                <a:cs typeface="Roboto"/>
                <a:sym typeface="Roboto"/>
              </a:rPr>
              <a:t> Adding root user public key to the </a:t>
            </a:r>
            <a:r>
              <a:rPr b="1" lang="en-US" sz="2500">
                <a:latin typeface="Roboto"/>
                <a:ea typeface="Roboto"/>
                <a:cs typeface="Roboto"/>
                <a:sym typeface="Roboto"/>
              </a:rPr>
              <a:t>authorized_keys</a:t>
            </a:r>
            <a:r>
              <a:rPr lang="en-US" sz="2500">
                <a:latin typeface="Roboto"/>
                <a:ea typeface="Roboto"/>
                <a:cs typeface="Roboto"/>
                <a:sym typeface="Roboto"/>
              </a:rPr>
              <a:t> file, then printing the contents of the root user private key to copy to clipboard. This copy was then remade into a key file on the host machine.</a:t>
            </a:r>
            <a:endParaRPr sz="2500">
              <a:latin typeface="Roboto"/>
              <a:ea typeface="Roboto"/>
              <a:cs typeface="Roboto"/>
              <a:sym typeface="Roboto"/>
            </a:endParaRPr>
          </a:p>
        </p:txBody>
      </p:sp>
      <p:sp>
        <p:nvSpPr>
          <p:cNvPr id="2543" name="Google Shape;2543;p159"/>
          <p:cNvSpPr txBox="1"/>
          <p:nvPr/>
        </p:nvSpPr>
        <p:spPr>
          <a:xfrm>
            <a:off x="10479075" y="10701225"/>
            <a:ext cx="10606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fig.3 -</a:t>
            </a:r>
            <a:r>
              <a:rPr lang="en-US" sz="2500">
                <a:latin typeface="Roboto"/>
                <a:ea typeface="Roboto"/>
                <a:cs typeface="Roboto"/>
                <a:sym typeface="Roboto"/>
              </a:rPr>
              <a:t> Using the new private key created on the host machine, SSH persistence is now in effect. Ensures </a:t>
            </a:r>
            <a:r>
              <a:rPr lang="en-US" sz="2500">
                <a:latin typeface="Roboto"/>
                <a:ea typeface="Roboto"/>
                <a:cs typeface="Roboto"/>
                <a:sym typeface="Roboto"/>
              </a:rPr>
              <a:t>accessibility</a:t>
            </a:r>
            <a:r>
              <a:rPr lang="en-US" sz="2500">
                <a:latin typeface="Roboto"/>
                <a:ea typeface="Roboto"/>
                <a:cs typeface="Roboto"/>
                <a:sym typeface="Roboto"/>
              </a:rPr>
              <a:t> to the root user at any time through the attacking machine.</a:t>
            </a:r>
            <a:endParaRPr sz="25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pic>
        <p:nvPicPr>
          <p:cNvPr id="2345" name="Google Shape;2345;p13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46" name="Google Shape;2346;p1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47" name="Google Shape;2347;p13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&amp; 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48" name="Google Shape;2348;p13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39"/>
          <p:cNvSpPr txBox="1"/>
          <p:nvPr>
            <p:ph idx="3" type="subTitle"/>
          </p:nvPr>
        </p:nvSpPr>
        <p:spPr>
          <a:xfrm>
            <a:off x="18750475" y="1975033"/>
            <a:ext cx="4836300" cy="10092900"/>
          </a:xfrm>
          <a:prstGeom prst="rect">
            <a:avLst/>
          </a:prstGeom>
          <a:ln>
            <a:noFill/>
          </a:ln>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500">
                <a:latin typeface="Roboto Black"/>
                <a:ea typeface="Roboto Black"/>
                <a:cs typeface="Roboto Black"/>
                <a:sym typeface="Roboto Black"/>
              </a:rPr>
              <a:t>Network</a:t>
            </a:r>
            <a:endParaRPr b="1" sz="2500"/>
          </a:p>
          <a:p>
            <a:pPr indent="0" lvl="0" marL="0" rtl="0" algn="l">
              <a:spcBef>
                <a:spcPts val="0"/>
              </a:spcBef>
              <a:spcAft>
                <a:spcPts val="0"/>
              </a:spcAft>
              <a:buClr>
                <a:schemeClr val="dk1"/>
              </a:buClr>
              <a:buSzPts val="2900"/>
              <a:buFont typeface="Arial"/>
              <a:buNone/>
            </a:pPr>
            <a:r>
              <a:rPr lang="en-US" sz="2300"/>
              <a:t>Address Range: </a:t>
            </a:r>
            <a:r>
              <a:rPr b="1" lang="en-US" sz="2300"/>
              <a:t>192.168.1.0/24</a:t>
            </a:r>
            <a:endParaRPr b="1" sz="2300"/>
          </a:p>
          <a:p>
            <a:pPr indent="0" lvl="0" marL="0" rtl="0" algn="l">
              <a:spcBef>
                <a:spcPts val="0"/>
              </a:spcBef>
              <a:spcAft>
                <a:spcPts val="0"/>
              </a:spcAft>
              <a:buClr>
                <a:schemeClr val="dk1"/>
              </a:buClr>
              <a:buSzPts val="2900"/>
              <a:buFont typeface="Arial"/>
              <a:buNone/>
            </a:pPr>
            <a:r>
              <a:rPr lang="en-US" sz="2300"/>
              <a:t>Netmask: </a:t>
            </a:r>
            <a:r>
              <a:rPr b="1" lang="en-US" sz="2300"/>
              <a:t>255.255.255.0</a:t>
            </a:r>
            <a:endParaRPr b="1" sz="2300"/>
          </a:p>
          <a:p>
            <a:pPr indent="0" lvl="0" marL="0" rtl="0" algn="l">
              <a:spcBef>
                <a:spcPts val="0"/>
              </a:spcBef>
              <a:spcAft>
                <a:spcPts val="0"/>
              </a:spcAft>
              <a:buClr>
                <a:schemeClr val="dk1"/>
              </a:buClr>
              <a:buSzPts val="2900"/>
              <a:buFont typeface="Arial"/>
              <a:buNone/>
            </a:pPr>
            <a:r>
              <a:rPr lang="en-US" sz="2300"/>
              <a:t>Gateway: </a:t>
            </a:r>
            <a:r>
              <a:rPr b="1" lang="en-US" sz="2300"/>
              <a:t>192.168.1.1</a:t>
            </a:r>
            <a:endParaRPr b="1" sz="2300"/>
          </a:p>
          <a:p>
            <a:pPr indent="0" lvl="0" marL="0" rtl="0" algn="l">
              <a:spcBef>
                <a:spcPts val="0"/>
              </a:spcBef>
              <a:spcAft>
                <a:spcPts val="0"/>
              </a:spcAft>
              <a:buClr>
                <a:schemeClr val="dk1"/>
              </a:buClr>
              <a:buSzPts val="2900"/>
              <a:buFont typeface="Arial"/>
              <a:buNone/>
            </a:pPr>
            <a:r>
              <a:t/>
            </a:r>
            <a:endParaRPr sz="2300"/>
          </a:p>
          <a:p>
            <a:pPr indent="0" lvl="0" marL="0" rtl="0" algn="l">
              <a:spcBef>
                <a:spcPts val="0"/>
              </a:spcBef>
              <a:spcAft>
                <a:spcPts val="0"/>
              </a:spcAft>
              <a:buClr>
                <a:schemeClr val="dk1"/>
              </a:buClr>
              <a:buSzPts val="2900"/>
              <a:buFont typeface="Arial"/>
              <a:buNone/>
            </a:pPr>
            <a:r>
              <a:rPr lang="en-US" sz="2500">
                <a:latin typeface="Roboto Black"/>
                <a:ea typeface="Roboto Black"/>
                <a:cs typeface="Roboto Black"/>
                <a:sym typeface="Roboto Black"/>
              </a:rPr>
              <a:t>Machines</a:t>
            </a:r>
            <a:endParaRPr sz="25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sz="2300"/>
              <a:t>IPv4: </a:t>
            </a:r>
            <a:r>
              <a:rPr b="1" lang="en-US" sz="2300"/>
              <a:t>192.168.1.90</a:t>
            </a:r>
            <a:endParaRPr b="1" sz="2300"/>
          </a:p>
          <a:p>
            <a:pPr indent="0" lvl="0" marL="0" rtl="0" algn="l">
              <a:spcBef>
                <a:spcPts val="0"/>
              </a:spcBef>
              <a:spcAft>
                <a:spcPts val="0"/>
              </a:spcAft>
              <a:buClr>
                <a:schemeClr val="dk1"/>
              </a:buClr>
              <a:buSzPts val="2900"/>
              <a:buFont typeface="Arial"/>
              <a:buNone/>
            </a:pPr>
            <a:r>
              <a:rPr lang="en-US" sz="2300"/>
              <a:t>OS: </a:t>
            </a:r>
            <a:r>
              <a:rPr b="1" lang="en-US" sz="2300"/>
              <a:t>Debian Kali 5.4.0 GNU/Linux</a:t>
            </a:r>
            <a:endParaRPr b="1" sz="2300"/>
          </a:p>
          <a:p>
            <a:pPr indent="0" lvl="0" marL="0" rtl="0" algn="l">
              <a:spcBef>
                <a:spcPts val="0"/>
              </a:spcBef>
              <a:spcAft>
                <a:spcPts val="0"/>
              </a:spcAft>
              <a:buClr>
                <a:schemeClr val="dk1"/>
              </a:buClr>
              <a:buSzPts val="2900"/>
              <a:buFont typeface="Arial"/>
              <a:buNone/>
            </a:pPr>
            <a:r>
              <a:rPr lang="en-US" sz="2300"/>
              <a:t>Hostname: </a:t>
            </a:r>
            <a:r>
              <a:rPr b="1" lang="en-US" sz="2300"/>
              <a:t>Kali</a:t>
            </a:r>
            <a:endParaRPr b="1" sz="2300"/>
          </a:p>
          <a:p>
            <a:pPr indent="0" lvl="0" marL="0" rtl="0" algn="l">
              <a:spcBef>
                <a:spcPts val="0"/>
              </a:spcBef>
              <a:spcAft>
                <a:spcPts val="0"/>
              </a:spcAft>
              <a:buClr>
                <a:schemeClr val="dk1"/>
              </a:buClr>
              <a:buSzPts val="2900"/>
              <a:buFont typeface="Arial"/>
              <a:buNone/>
            </a:pPr>
            <a:r>
              <a:t/>
            </a:r>
            <a:endParaRPr sz="2300"/>
          </a:p>
          <a:p>
            <a:pPr indent="0" lvl="0" marL="0" rtl="0" algn="l">
              <a:spcBef>
                <a:spcPts val="0"/>
              </a:spcBef>
              <a:spcAft>
                <a:spcPts val="0"/>
              </a:spcAft>
              <a:buClr>
                <a:schemeClr val="dk1"/>
              </a:buClr>
              <a:buSzPts val="2900"/>
              <a:buFont typeface="Arial"/>
              <a:buNone/>
            </a:pPr>
            <a:r>
              <a:rPr lang="en-US" sz="2300"/>
              <a:t>IPv4: </a:t>
            </a:r>
            <a:r>
              <a:rPr b="1" lang="en-US" sz="2300"/>
              <a:t>192.168.1.110</a:t>
            </a:r>
            <a:endParaRPr b="1" sz="2300"/>
          </a:p>
          <a:p>
            <a:pPr indent="0" lvl="0" marL="0" rtl="0" algn="l">
              <a:spcBef>
                <a:spcPts val="0"/>
              </a:spcBef>
              <a:spcAft>
                <a:spcPts val="0"/>
              </a:spcAft>
              <a:buClr>
                <a:schemeClr val="dk1"/>
              </a:buClr>
              <a:buSzPts val="2900"/>
              <a:buFont typeface="Arial"/>
              <a:buNone/>
            </a:pPr>
            <a:r>
              <a:rPr lang="en-US" sz="2300"/>
              <a:t>OS: </a:t>
            </a:r>
            <a:r>
              <a:rPr b="1" lang="en-US" sz="2300"/>
              <a:t>Debian GNU/Linux</a:t>
            </a:r>
            <a:endParaRPr b="1" sz="2300"/>
          </a:p>
          <a:p>
            <a:pPr indent="0" lvl="0" marL="0" rtl="0" algn="l">
              <a:spcBef>
                <a:spcPts val="0"/>
              </a:spcBef>
              <a:spcAft>
                <a:spcPts val="0"/>
              </a:spcAft>
              <a:buClr>
                <a:schemeClr val="dk1"/>
              </a:buClr>
              <a:buSzPts val="2900"/>
              <a:buFont typeface="Arial"/>
              <a:buNone/>
            </a:pPr>
            <a:r>
              <a:rPr lang="en-US" sz="2300"/>
              <a:t>Hostname: </a:t>
            </a:r>
            <a:r>
              <a:rPr b="1" lang="en-US" sz="2300"/>
              <a:t>Target 1</a:t>
            </a:r>
            <a:endParaRPr b="1" sz="2300"/>
          </a:p>
          <a:p>
            <a:pPr indent="0" lvl="0" marL="0" rtl="0" algn="l">
              <a:spcBef>
                <a:spcPts val="0"/>
              </a:spcBef>
              <a:spcAft>
                <a:spcPts val="0"/>
              </a:spcAft>
              <a:buClr>
                <a:schemeClr val="dk1"/>
              </a:buClr>
              <a:buSzPts val="2900"/>
              <a:buFont typeface="Arial"/>
              <a:buNone/>
            </a:pPr>
            <a:r>
              <a:t/>
            </a:r>
            <a:endParaRPr sz="2300"/>
          </a:p>
          <a:p>
            <a:pPr indent="0" lvl="0" marL="0" rtl="0" algn="l">
              <a:spcBef>
                <a:spcPts val="0"/>
              </a:spcBef>
              <a:spcAft>
                <a:spcPts val="0"/>
              </a:spcAft>
              <a:buClr>
                <a:schemeClr val="dk1"/>
              </a:buClr>
              <a:buSzPts val="2900"/>
              <a:buFont typeface="Arial"/>
              <a:buNone/>
            </a:pPr>
            <a:r>
              <a:rPr lang="en-US" sz="2300"/>
              <a:t>IPv4: </a:t>
            </a:r>
            <a:r>
              <a:rPr b="1" lang="en-US" sz="2300"/>
              <a:t>192.168.1.115</a:t>
            </a:r>
            <a:endParaRPr b="1" sz="2300"/>
          </a:p>
          <a:p>
            <a:pPr indent="0" lvl="0" marL="0" rtl="0" algn="l">
              <a:spcBef>
                <a:spcPts val="0"/>
              </a:spcBef>
              <a:spcAft>
                <a:spcPts val="0"/>
              </a:spcAft>
              <a:buClr>
                <a:schemeClr val="dk1"/>
              </a:buClr>
              <a:buSzPts val="2900"/>
              <a:buFont typeface="Arial"/>
              <a:buNone/>
            </a:pPr>
            <a:r>
              <a:rPr lang="en-US" sz="2300"/>
              <a:t>OS: </a:t>
            </a:r>
            <a:r>
              <a:rPr b="1" lang="en-US" sz="2300"/>
              <a:t>Debian GNU/Linux</a:t>
            </a:r>
            <a:endParaRPr b="1" sz="2300"/>
          </a:p>
          <a:p>
            <a:pPr indent="0" lvl="0" marL="0" rtl="0" algn="l">
              <a:spcBef>
                <a:spcPts val="0"/>
              </a:spcBef>
              <a:spcAft>
                <a:spcPts val="0"/>
              </a:spcAft>
              <a:buClr>
                <a:schemeClr val="dk1"/>
              </a:buClr>
              <a:buSzPts val="2900"/>
              <a:buFont typeface="Arial"/>
              <a:buNone/>
            </a:pPr>
            <a:r>
              <a:rPr lang="en-US" sz="2300"/>
              <a:t>Hostname: </a:t>
            </a:r>
            <a:r>
              <a:rPr b="1" lang="en-US" sz="2300"/>
              <a:t>Target 2</a:t>
            </a:r>
            <a:endParaRPr b="1" sz="2300"/>
          </a:p>
          <a:p>
            <a:pPr indent="0" lvl="0" marL="0" rtl="0" algn="l">
              <a:spcBef>
                <a:spcPts val="0"/>
              </a:spcBef>
              <a:spcAft>
                <a:spcPts val="0"/>
              </a:spcAft>
              <a:buClr>
                <a:schemeClr val="dk1"/>
              </a:buClr>
              <a:buSzPts val="2900"/>
              <a:buFont typeface="Arial"/>
              <a:buNone/>
            </a:pPr>
            <a:r>
              <a:t/>
            </a:r>
            <a:endParaRPr sz="2300"/>
          </a:p>
          <a:p>
            <a:pPr indent="0" lvl="0" marL="0" rtl="0" algn="l">
              <a:spcBef>
                <a:spcPts val="0"/>
              </a:spcBef>
              <a:spcAft>
                <a:spcPts val="0"/>
              </a:spcAft>
              <a:buClr>
                <a:schemeClr val="dk1"/>
              </a:buClr>
              <a:buSzPts val="2900"/>
              <a:buFont typeface="Arial"/>
              <a:buNone/>
            </a:pPr>
            <a:r>
              <a:rPr lang="en-US" sz="2300"/>
              <a:t>IPv4: </a:t>
            </a:r>
            <a:r>
              <a:rPr b="1" lang="en-US" sz="2300"/>
              <a:t>192.168.1.105</a:t>
            </a:r>
            <a:endParaRPr b="1" sz="2300"/>
          </a:p>
          <a:p>
            <a:pPr indent="0" lvl="0" marL="0" rtl="0" algn="l">
              <a:spcBef>
                <a:spcPts val="0"/>
              </a:spcBef>
              <a:spcAft>
                <a:spcPts val="0"/>
              </a:spcAft>
              <a:buClr>
                <a:schemeClr val="dk1"/>
              </a:buClr>
              <a:buSzPts val="2900"/>
              <a:buFont typeface="Arial"/>
              <a:buNone/>
            </a:pPr>
            <a:r>
              <a:rPr lang="en-US" sz="2300"/>
              <a:t>OS: </a:t>
            </a:r>
            <a:r>
              <a:rPr b="1" lang="en-US" sz="2300"/>
              <a:t>Linux Ubuntu 18.04</a:t>
            </a:r>
            <a:endParaRPr b="1" sz="2300"/>
          </a:p>
          <a:p>
            <a:pPr indent="0" lvl="0" marL="0" rtl="0" algn="l">
              <a:spcBef>
                <a:spcPts val="0"/>
              </a:spcBef>
              <a:spcAft>
                <a:spcPts val="0"/>
              </a:spcAft>
              <a:buClr>
                <a:schemeClr val="dk1"/>
              </a:buClr>
              <a:buSzPts val="2900"/>
              <a:buFont typeface="Arial"/>
              <a:buNone/>
            </a:pPr>
            <a:r>
              <a:rPr lang="en-US" sz="2300"/>
              <a:t>Hostname: </a:t>
            </a:r>
            <a:r>
              <a:rPr b="1" lang="en-US" sz="2300"/>
              <a:t>server1</a:t>
            </a:r>
            <a:endParaRPr b="1" sz="2300"/>
          </a:p>
          <a:p>
            <a:pPr indent="0" lvl="0" marL="0" rtl="0" algn="l">
              <a:spcBef>
                <a:spcPts val="0"/>
              </a:spcBef>
              <a:spcAft>
                <a:spcPts val="0"/>
              </a:spcAft>
              <a:buClr>
                <a:schemeClr val="dk1"/>
              </a:buClr>
              <a:buSzPts val="2900"/>
              <a:buFont typeface="Arial"/>
              <a:buNone/>
            </a:pPr>
            <a:r>
              <a:rPr b="1" lang="en-US" sz="2300"/>
              <a:t>(Capstone)</a:t>
            </a:r>
            <a:endParaRPr b="1" sz="2300"/>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sz="2300">
                <a:solidFill>
                  <a:schemeClr val="dk1"/>
                </a:solidFill>
              </a:rPr>
              <a:t>IPv4: </a:t>
            </a:r>
            <a:r>
              <a:rPr b="1" lang="en-US" sz="2300">
                <a:solidFill>
                  <a:schemeClr val="dk1"/>
                </a:solidFill>
              </a:rPr>
              <a:t>192.168.1.110</a:t>
            </a:r>
            <a:endParaRPr b="1" sz="2300">
              <a:solidFill>
                <a:schemeClr val="dk1"/>
              </a:solidFill>
            </a:endParaRPr>
          </a:p>
          <a:p>
            <a:pPr indent="0" lvl="0" marL="0" rtl="0" algn="l">
              <a:spcBef>
                <a:spcPts val="0"/>
              </a:spcBef>
              <a:spcAft>
                <a:spcPts val="0"/>
              </a:spcAft>
              <a:buClr>
                <a:schemeClr val="dk1"/>
              </a:buClr>
              <a:buSzPts val="2900"/>
              <a:buFont typeface="Arial"/>
              <a:buNone/>
            </a:pPr>
            <a:r>
              <a:rPr lang="en-US" sz="2300">
                <a:solidFill>
                  <a:schemeClr val="dk1"/>
                </a:solidFill>
              </a:rPr>
              <a:t>OS: </a:t>
            </a:r>
            <a:r>
              <a:rPr b="1" lang="en-US" sz="2300">
                <a:solidFill>
                  <a:schemeClr val="dk1"/>
                </a:solidFill>
              </a:rPr>
              <a:t>Linux</a:t>
            </a:r>
            <a:endParaRPr b="1" sz="2300">
              <a:solidFill>
                <a:schemeClr val="dk1"/>
              </a:solidFill>
            </a:endParaRPr>
          </a:p>
          <a:p>
            <a:pPr indent="0" lvl="0" marL="0" rtl="0" algn="l">
              <a:spcBef>
                <a:spcPts val="0"/>
              </a:spcBef>
              <a:spcAft>
                <a:spcPts val="0"/>
              </a:spcAft>
              <a:buClr>
                <a:schemeClr val="dk1"/>
              </a:buClr>
              <a:buSzPts val="2900"/>
              <a:buFont typeface="Arial"/>
              <a:buNone/>
            </a:pPr>
            <a:r>
              <a:rPr lang="en-US" sz="2300">
                <a:solidFill>
                  <a:schemeClr val="dk1"/>
                </a:solidFill>
              </a:rPr>
              <a:t>Hostname: </a:t>
            </a:r>
            <a:r>
              <a:rPr b="1" lang="en-US" sz="2300">
                <a:solidFill>
                  <a:schemeClr val="dk1"/>
                </a:solidFill>
              </a:rPr>
              <a:t>Elk</a:t>
            </a:r>
            <a:endParaRPr/>
          </a:p>
        </p:txBody>
      </p:sp>
      <p:sp>
        <p:nvSpPr>
          <p:cNvPr id="2354" name="Google Shape;2354;p139"/>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55" name="Google Shape;2355;p139"/>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56" name="Google Shape;2356;p139"/>
          <p:cNvPicPr preferRelativeResize="0"/>
          <p:nvPr/>
        </p:nvPicPr>
        <p:blipFill>
          <a:blip r:embed="rId3">
            <a:alphaModFix/>
          </a:blip>
          <a:stretch>
            <a:fillRect/>
          </a:stretch>
        </p:blipFill>
        <p:spPr>
          <a:xfrm>
            <a:off x="1213550" y="1870812"/>
            <a:ext cx="16989775" cy="10792650"/>
          </a:xfrm>
          <a:prstGeom prst="rect">
            <a:avLst/>
          </a:prstGeom>
          <a:noFill/>
          <a:ln>
            <a:noFill/>
          </a:ln>
        </p:spPr>
      </p:pic>
      <p:sp>
        <p:nvSpPr>
          <p:cNvPr id="2357" name="Google Shape;2357;p139"/>
          <p:cNvSpPr txBox="1"/>
          <p:nvPr/>
        </p:nvSpPr>
        <p:spPr>
          <a:xfrm>
            <a:off x="6989875" y="6029025"/>
            <a:ext cx="137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192.168.1.1</a:t>
            </a:r>
            <a:endParaRPr b="1" sz="1600"/>
          </a:p>
        </p:txBody>
      </p:sp>
      <p:sp>
        <p:nvSpPr>
          <p:cNvPr id="2358" name="Google Shape;2358;p139"/>
          <p:cNvSpPr txBox="1"/>
          <p:nvPr/>
        </p:nvSpPr>
        <p:spPr>
          <a:xfrm>
            <a:off x="10194475" y="4353875"/>
            <a:ext cx="159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192.168.1.105</a:t>
            </a:r>
            <a:endParaRPr b="1" sz="1600"/>
          </a:p>
        </p:txBody>
      </p:sp>
      <p:sp>
        <p:nvSpPr>
          <p:cNvPr id="2359" name="Google Shape;2359;p139"/>
          <p:cNvSpPr txBox="1"/>
          <p:nvPr/>
        </p:nvSpPr>
        <p:spPr>
          <a:xfrm>
            <a:off x="14567200" y="6029025"/>
            <a:ext cx="159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192.168.1.110</a:t>
            </a:r>
            <a:endParaRPr b="1" sz="1600"/>
          </a:p>
        </p:txBody>
      </p:sp>
      <p:sp>
        <p:nvSpPr>
          <p:cNvPr id="2360" name="Google Shape;2360;p139"/>
          <p:cNvSpPr txBox="1"/>
          <p:nvPr/>
        </p:nvSpPr>
        <p:spPr>
          <a:xfrm>
            <a:off x="14567200" y="9123900"/>
            <a:ext cx="159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192.168.1.115</a:t>
            </a:r>
            <a:endParaRPr b="1" sz="1600"/>
          </a:p>
        </p:txBody>
      </p:sp>
      <p:sp>
        <p:nvSpPr>
          <p:cNvPr id="2361" name="Google Shape;2361;p139"/>
          <p:cNvSpPr txBox="1"/>
          <p:nvPr/>
        </p:nvSpPr>
        <p:spPr>
          <a:xfrm>
            <a:off x="10194475" y="7448750"/>
            <a:ext cx="159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192.168.1.90</a:t>
            </a:r>
            <a:endParaRPr b="1" sz="1600"/>
          </a:p>
        </p:txBody>
      </p:sp>
      <p:pic>
        <p:nvPicPr>
          <p:cNvPr id="2362" name="Google Shape;2362;p139"/>
          <p:cNvPicPr preferRelativeResize="0"/>
          <p:nvPr/>
        </p:nvPicPr>
        <p:blipFill>
          <a:blip r:embed="rId4">
            <a:alphaModFix/>
          </a:blip>
          <a:stretch>
            <a:fillRect/>
          </a:stretch>
        </p:blipFill>
        <p:spPr>
          <a:xfrm>
            <a:off x="553800" y="1964812"/>
            <a:ext cx="18309275" cy="10604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a:t>
            </a:r>
            <a:r>
              <a:rPr lang="en-US"/>
              <a:t>: Target 1</a:t>
            </a:r>
            <a:endParaRPr/>
          </a:p>
        </p:txBody>
      </p:sp>
      <p:sp>
        <p:nvSpPr>
          <p:cNvPr id="2368" name="Google Shape;2368;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9" name="Google Shape;2369;p140"/>
          <p:cNvSpPr txBox="1"/>
          <p:nvPr>
            <p:ph idx="3" type="body"/>
          </p:nvPr>
        </p:nvSpPr>
        <p:spPr>
          <a:xfrm>
            <a:off x="717425" y="1805525"/>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200"/>
              <a:t>Our assessment uncovered the following critical </a:t>
            </a:r>
            <a:r>
              <a:rPr lang="en-US" sz="4200"/>
              <a:t>vulnerabilities</a:t>
            </a:r>
            <a:r>
              <a:rPr lang="en-US" sz="4200"/>
              <a:t> in </a:t>
            </a:r>
            <a:r>
              <a:rPr b="1" lang="en-US" sz="4200"/>
              <a:t>Target 1</a:t>
            </a:r>
            <a:r>
              <a:rPr lang="en-US" sz="4200"/>
              <a:t>.</a:t>
            </a:r>
            <a:endParaRPr sz="4200"/>
          </a:p>
          <a:p>
            <a:pPr indent="0" lvl="0" marL="0" rtl="0" algn="l">
              <a:spcBef>
                <a:spcPts val="1200"/>
              </a:spcBef>
              <a:spcAft>
                <a:spcPts val="0"/>
              </a:spcAft>
              <a:buNone/>
            </a:pPr>
            <a:r>
              <a:t/>
            </a:r>
            <a:endParaRPr sz="4200"/>
          </a:p>
          <a:p>
            <a:pPr indent="0" lvl="0" marL="0" rtl="0" algn="l">
              <a:spcBef>
                <a:spcPts val="1200"/>
              </a:spcBef>
              <a:spcAft>
                <a:spcPts val="1200"/>
              </a:spcAft>
              <a:buNone/>
            </a:pPr>
            <a:r>
              <a:t/>
            </a:r>
            <a:endParaRPr sz="4200">
              <a:solidFill>
                <a:schemeClr val="dk1"/>
              </a:solidFill>
            </a:endParaRPr>
          </a:p>
        </p:txBody>
      </p:sp>
      <p:graphicFrame>
        <p:nvGraphicFramePr>
          <p:cNvPr id="2370" name="Google Shape;2370;p140"/>
          <p:cNvGraphicFramePr/>
          <p:nvPr/>
        </p:nvGraphicFramePr>
        <p:xfrm>
          <a:off x="1191013" y="2467125"/>
          <a:ext cx="3000000" cy="3000000"/>
        </p:xfrm>
        <a:graphic>
          <a:graphicData uri="http://schemas.openxmlformats.org/drawingml/2006/table">
            <a:tbl>
              <a:tblPr>
                <a:noFill/>
                <a:tableStyleId>{8DD3E350-3A9C-4D46-8B84-77ADF1A889BA}</a:tableStyleId>
              </a:tblPr>
              <a:tblGrid>
                <a:gridCol w="7331875"/>
                <a:gridCol w="7331875"/>
                <a:gridCol w="7331875"/>
              </a:tblGrid>
              <a:tr h="381000">
                <a:tc>
                  <a:txBody>
                    <a:bodyPr/>
                    <a:lstStyle/>
                    <a:p>
                      <a:pPr indent="0" lvl="0" marL="0" rtl="0" algn="ctr">
                        <a:spcBef>
                          <a:spcPts val="0"/>
                        </a:spcBef>
                        <a:spcAft>
                          <a:spcPts val="0"/>
                        </a:spcAft>
                        <a:buNone/>
                      </a:pPr>
                      <a:r>
                        <a:rPr b="1" lang="en-US" sz="4200">
                          <a:latin typeface="Roboto"/>
                          <a:ea typeface="Roboto"/>
                          <a:cs typeface="Roboto"/>
                          <a:sym typeface="Roboto"/>
                        </a:rPr>
                        <a:t>Vulnerability</a:t>
                      </a:r>
                      <a:endParaRPr b="1" sz="4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200">
                          <a:latin typeface="Roboto"/>
                          <a:ea typeface="Roboto"/>
                          <a:cs typeface="Roboto"/>
                          <a:sym typeface="Roboto"/>
                        </a:rPr>
                        <a:t>Description</a:t>
                      </a:r>
                      <a:endParaRPr b="1" sz="4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200">
                          <a:latin typeface="Roboto"/>
                          <a:ea typeface="Roboto"/>
                          <a:cs typeface="Roboto"/>
                          <a:sym typeface="Roboto"/>
                        </a:rPr>
                        <a:t>Impact</a:t>
                      </a:r>
                      <a:endParaRPr b="1" sz="42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200">
                          <a:latin typeface="Roboto"/>
                          <a:ea typeface="Roboto"/>
                          <a:cs typeface="Roboto"/>
                          <a:sym typeface="Roboto"/>
                        </a:rPr>
                        <a:t>WPscan Enumeration</a:t>
                      </a:r>
                      <a:endParaRPr sz="4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200">
                          <a:latin typeface="Roboto"/>
                          <a:ea typeface="Roboto"/>
                          <a:cs typeface="Roboto"/>
                          <a:sym typeface="Roboto"/>
                        </a:rPr>
                        <a:t>Wordpress is unconfigured/plugin not added to block wpscan.</a:t>
                      </a:r>
                      <a:endParaRPr sz="4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200">
                          <a:latin typeface="Roboto"/>
                          <a:ea typeface="Roboto"/>
                          <a:cs typeface="Roboto"/>
                          <a:sym typeface="Roboto"/>
                        </a:rPr>
                        <a:t>Using wpscan, a bad actor could enumerate user information.</a:t>
                      </a:r>
                      <a:endParaRPr sz="42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200">
                          <a:latin typeface="Roboto"/>
                          <a:ea typeface="Roboto"/>
                          <a:cs typeface="Roboto"/>
                          <a:sym typeface="Roboto"/>
                        </a:rPr>
                        <a:t>SSH Login using passwords</a:t>
                      </a:r>
                      <a:endParaRPr sz="4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200">
                          <a:latin typeface="Roboto"/>
                          <a:ea typeface="Roboto"/>
                          <a:cs typeface="Roboto"/>
                          <a:sym typeface="Roboto"/>
                        </a:rPr>
                        <a:t>SSH Login possible using weak passwords, instead of using SSH Keys.</a:t>
                      </a:r>
                      <a:endParaRPr sz="4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200">
                          <a:latin typeface="Roboto"/>
                          <a:ea typeface="Roboto"/>
                          <a:cs typeface="Roboto"/>
                          <a:sym typeface="Roboto"/>
                        </a:rPr>
                        <a:t>Any weak passwords on user accounts are easily brute-forceable</a:t>
                      </a:r>
                      <a:endParaRPr sz="42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200">
                          <a:latin typeface="Roboto"/>
                          <a:ea typeface="Roboto"/>
                          <a:cs typeface="Roboto"/>
                          <a:sym typeface="Roboto"/>
                        </a:rPr>
                        <a:t>No Password Policy</a:t>
                      </a:r>
                      <a:endParaRPr sz="4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200">
                          <a:latin typeface="Roboto"/>
                          <a:ea typeface="Roboto"/>
                          <a:cs typeface="Roboto"/>
                          <a:sym typeface="Roboto"/>
                        </a:rPr>
                        <a:t>Without the use of a rigid password policy, users are able to set weak passwords which are crackable in hash format.</a:t>
                      </a:r>
                      <a:endParaRPr sz="4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200">
                          <a:latin typeface="Roboto"/>
                          <a:ea typeface="Roboto"/>
                          <a:cs typeface="Roboto"/>
                          <a:sym typeface="Roboto"/>
                        </a:rPr>
                        <a:t>Simple and easily guessed passwords allowed access to the target resulting in </a:t>
                      </a:r>
                      <a:r>
                        <a:rPr lang="en-US" sz="4200">
                          <a:latin typeface="Roboto"/>
                          <a:ea typeface="Roboto"/>
                          <a:cs typeface="Roboto"/>
                          <a:sym typeface="Roboto"/>
                        </a:rPr>
                        <a:t>privilege</a:t>
                      </a:r>
                      <a:r>
                        <a:rPr lang="en-US" sz="4200">
                          <a:latin typeface="Roboto"/>
                          <a:ea typeface="Roboto"/>
                          <a:cs typeface="Roboto"/>
                          <a:sym typeface="Roboto"/>
                        </a:rPr>
                        <a:t> escalation.</a:t>
                      </a:r>
                      <a:endParaRPr sz="42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200">
                          <a:latin typeface="Roboto"/>
                          <a:ea typeface="Roboto"/>
                          <a:cs typeface="Roboto"/>
                          <a:sym typeface="Roboto"/>
                        </a:rPr>
                        <a:t>Password stored in plaintext</a:t>
                      </a:r>
                      <a:endParaRPr sz="4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200">
                          <a:latin typeface="Roboto"/>
                          <a:ea typeface="Roboto"/>
                          <a:cs typeface="Roboto"/>
                          <a:sym typeface="Roboto"/>
                        </a:rPr>
                        <a:t>MySQL password stored in plaintext in the </a:t>
                      </a:r>
                      <a:r>
                        <a:rPr b="1" lang="en-US" sz="4200">
                          <a:latin typeface="Roboto"/>
                          <a:ea typeface="Roboto"/>
                          <a:cs typeface="Roboto"/>
                          <a:sym typeface="Roboto"/>
                        </a:rPr>
                        <a:t>wp-config.php</a:t>
                      </a:r>
                      <a:r>
                        <a:rPr lang="en-US" sz="4200">
                          <a:latin typeface="Roboto"/>
                          <a:ea typeface="Roboto"/>
                          <a:cs typeface="Roboto"/>
                          <a:sym typeface="Roboto"/>
                        </a:rPr>
                        <a:t> file.</a:t>
                      </a:r>
                      <a:endParaRPr sz="42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200">
                          <a:latin typeface="Roboto"/>
                          <a:ea typeface="Roboto"/>
                          <a:cs typeface="Roboto"/>
                          <a:sym typeface="Roboto"/>
                        </a:rPr>
                        <a:t>Allowed unauthorised access to </a:t>
                      </a:r>
                      <a:r>
                        <a:rPr b="1" lang="en-US" sz="4200">
                          <a:latin typeface="Roboto"/>
                          <a:ea typeface="Roboto"/>
                          <a:cs typeface="Roboto"/>
                          <a:sym typeface="Roboto"/>
                        </a:rPr>
                        <a:t>mysql</a:t>
                      </a:r>
                      <a:r>
                        <a:rPr lang="en-US" sz="4200">
                          <a:latin typeface="Roboto"/>
                          <a:ea typeface="Roboto"/>
                          <a:cs typeface="Roboto"/>
                          <a:sym typeface="Roboto"/>
                        </a:rPr>
                        <a:t> database and sensitive information.</a:t>
                      </a:r>
                      <a:endParaRPr sz="42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pic>
        <p:nvPicPr>
          <p:cNvPr id="2375" name="Google Shape;2375;p1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76" name="Google Shape;2376;p1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77" name="Google Shape;2377;p14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78" name="Google Shape;2378;p14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14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a:solidFill>
                  <a:schemeClr val="dk1"/>
                </a:solidFill>
              </a:rPr>
              <a:t>WPscan Enumeration</a:t>
            </a:r>
            <a:endParaRPr/>
          </a:p>
        </p:txBody>
      </p:sp>
      <p:sp>
        <p:nvSpPr>
          <p:cNvPr id="2384" name="Google Shape;2384;p1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5" name="Google Shape;2385;p14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Wordpress is a widely used tool with a large amount of plugins and services to use within Wordpress. One popular tool for testing the security of Wordpress servers is </a:t>
            </a:r>
            <a:r>
              <a:rPr b="1" lang="en-US" sz="4400">
                <a:solidFill>
                  <a:schemeClr val="dk1"/>
                </a:solidFill>
              </a:rPr>
              <a:t>wpscan</a:t>
            </a:r>
            <a:r>
              <a:rPr lang="en-US" sz="4400">
                <a:solidFill>
                  <a:schemeClr val="dk1"/>
                </a:solidFill>
              </a:rPr>
              <a:t>. This tool can perform a number of enumeration tasks on vulnerable Wordpress servers, including finding users for the server. This was done with the command:</a:t>
            </a:r>
            <a:endParaRPr sz="4400">
              <a:solidFill>
                <a:schemeClr val="dk1"/>
              </a:solidFill>
            </a:endParaRPr>
          </a:p>
          <a:p>
            <a:pPr indent="0" lvl="0" marL="914400" rtl="0" algn="l">
              <a:lnSpc>
                <a:spcPct val="115000"/>
              </a:lnSpc>
              <a:spcBef>
                <a:spcPts val="1000"/>
              </a:spcBef>
              <a:spcAft>
                <a:spcPts val="0"/>
              </a:spcAft>
              <a:buNone/>
            </a:pPr>
            <a:r>
              <a:rPr b="1" lang="en-US" sz="4400">
                <a:solidFill>
                  <a:schemeClr val="dk1"/>
                </a:solidFill>
              </a:rPr>
              <a:t>wpscan --url </a:t>
            </a:r>
            <a:r>
              <a:rPr b="1" lang="en-US" sz="4400" u="sng">
                <a:solidFill>
                  <a:schemeClr val="hlink"/>
                </a:solidFill>
                <a:hlinkClick r:id="rId3"/>
              </a:rPr>
              <a:t>http://192.168.1.110</a:t>
            </a:r>
            <a:r>
              <a:rPr b="1" lang="en-US" sz="4400">
                <a:solidFill>
                  <a:schemeClr val="dk1"/>
                </a:solidFill>
              </a:rPr>
              <a:t> --enumerate u</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This resulted in the user names of two users being revealed (see </a:t>
            </a:r>
            <a:r>
              <a:rPr b="1" lang="en-US" sz="4400">
                <a:solidFill>
                  <a:schemeClr val="dk1"/>
                </a:solidFill>
              </a:rPr>
              <a:t>fig.1)</a:t>
            </a:r>
            <a:r>
              <a:rPr lang="en-US" sz="4400">
                <a:solidFill>
                  <a:schemeClr val="dk1"/>
                </a:solidFill>
              </a:rPr>
              <a:t> </a:t>
            </a:r>
            <a:r>
              <a:rPr lang="en-US" sz="4400">
                <a:solidFill>
                  <a:schemeClr val="dk1"/>
                </a:solidFill>
              </a:rPr>
              <a:t>and password cracking could could now commence.</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386" name="Google Shape;2386;p142"/>
          <p:cNvPicPr preferRelativeResize="0"/>
          <p:nvPr/>
        </p:nvPicPr>
        <p:blipFill>
          <a:blip r:embed="rId4">
            <a:alphaModFix/>
          </a:blip>
          <a:stretch>
            <a:fillRect/>
          </a:stretch>
        </p:blipFill>
        <p:spPr>
          <a:xfrm>
            <a:off x="6854200" y="9014460"/>
            <a:ext cx="10641150" cy="3223025"/>
          </a:xfrm>
          <a:prstGeom prst="rect">
            <a:avLst/>
          </a:prstGeom>
          <a:noFill/>
          <a:ln>
            <a:noFill/>
          </a:ln>
        </p:spPr>
      </p:pic>
      <p:sp>
        <p:nvSpPr>
          <p:cNvPr id="2387" name="Google Shape;2387;p142"/>
          <p:cNvSpPr txBox="1"/>
          <p:nvPr/>
        </p:nvSpPr>
        <p:spPr>
          <a:xfrm>
            <a:off x="8206975" y="12237475"/>
            <a:ext cx="7935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fig.1 - </a:t>
            </a:r>
            <a:r>
              <a:rPr lang="en-US" sz="2500">
                <a:latin typeface="Roboto"/>
                <a:ea typeface="Roboto"/>
                <a:cs typeface="Roboto"/>
                <a:sym typeface="Roboto"/>
              </a:rPr>
              <a:t>Users enumerated from the target with </a:t>
            </a:r>
            <a:r>
              <a:rPr b="1" lang="en-US" sz="2500">
                <a:latin typeface="Roboto"/>
                <a:ea typeface="Roboto"/>
                <a:cs typeface="Roboto"/>
                <a:sym typeface="Roboto"/>
              </a:rPr>
              <a:t>wpscan</a:t>
            </a:r>
            <a:r>
              <a:rPr lang="en-US" sz="2500">
                <a:latin typeface="Roboto"/>
                <a:ea typeface="Roboto"/>
                <a:cs typeface="Roboto"/>
                <a:sym typeface="Roboto"/>
              </a:rPr>
              <a:t>.</a:t>
            </a:r>
            <a:endParaRPr sz="25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14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a:solidFill>
                  <a:schemeClr val="dk1"/>
                </a:solidFill>
              </a:rPr>
              <a:t>SSH Login using passwords</a:t>
            </a:r>
            <a:endParaRPr/>
          </a:p>
        </p:txBody>
      </p:sp>
      <p:sp>
        <p:nvSpPr>
          <p:cNvPr id="2393" name="Google Shape;2393;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4" name="Google Shape;2394;p143"/>
          <p:cNvSpPr txBox="1"/>
          <p:nvPr>
            <p:ph idx="3" type="body"/>
          </p:nvPr>
        </p:nvSpPr>
        <p:spPr>
          <a:xfrm>
            <a:off x="352725" y="2114400"/>
            <a:ext cx="23375400" cy="9487200"/>
          </a:xfrm>
          <a:prstGeom prst="rect">
            <a:avLst/>
          </a:prstGeom>
        </p:spPr>
        <p:txBody>
          <a:bodyPr anchorCtr="0" anchor="t" bIns="2437975" lIns="1219000" spcFirstLastPara="1" rIns="1219000" wrap="square" tIns="0">
            <a:noAutofit/>
          </a:bodyPr>
          <a:lstStyle/>
          <a:p>
            <a:pPr indent="-495300" lvl="0" marL="1371600" rtl="0" algn="l">
              <a:lnSpc>
                <a:spcPct val="115000"/>
              </a:lnSpc>
              <a:spcBef>
                <a:spcPts val="0"/>
              </a:spcBef>
              <a:spcAft>
                <a:spcPts val="0"/>
              </a:spcAft>
              <a:buClr>
                <a:schemeClr val="dk1"/>
              </a:buClr>
              <a:buSzPts val="4200"/>
              <a:buChar char="●"/>
            </a:pPr>
            <a:r>
              <a:rPr lang="en-US" sz="4200">
                <a:solidFill>
                  <a:schemeClr val="dk1"/>
                </a:solidFill>
              </a:rPr>
              <a:t>Brute Force attack technique was used to crack the password for the user Michael (detailed in the next vulnerability). This was only originally possible through the use of SSH passwords to grant login access rather than the use of keys.</a:t>
            </a:r>
            <a:endParaRPr sz="4200">
              <a:solidFill>
                <a:schemeClr val="dk1"/>
              </a:solidFill>
            </a:endParaRPr>
          </a:p>
          <a:p>
            <a:pPr indent="-495300" lvl="0" marL="1371600" rtl="0" algn="l">
              <a:lnSpc>
                <a:spcPct val="115000"/>
              </a:lnSpc>
              <a:spcBef>
                <a:spcPts val="0"/>
              </a:spcBef>
              <a:spcAft>
                <a:spcPts val="0"/>
              </a:spcAft>
              <a:buClr>
                <a:schemeClr val="dk1"/>
              </a:buClr>
              <a:buSzPts val="4200"/>
              <a:buChar char="●"/>
            </a:pPr>
            <a:r>
              <a:rPr lang="en-US" sz="4200">
                <a:solidFill>
                  <a:schemeClr val="dk1"/>
                </a:solidFill>
              </a:rPr>
              <a:t>Using SSH keys would eliminate the risk of a weak password being brute forced as there is no password to crack. Key encryption and authentication is a much more secure way of using SSH services and is always recommended in the industry over personally set passwords.</a:t>
            </a:r>
            <a:endParaRPr sz="4200">
              <a:solidFill>
                <a:schemeClr val="dk1"/>
              </a:solidFill>
            </a:endParaRPr>
          </a:p>
          <a:p>
            <a:pPr indent="0" lvl="0" marL="1371600" rtl="0" algn="l">
              <a:lnSpc>
                <a:spcPct val="115000"/>
              </a:lnSpc>
              <a:spcBef>
                <a:spcPts val="1000"/>
              </a:spcBef>
              <a:spcAft>
                <a:spcPts val="0"/>
              </a:spcAft>
              <a:buNone/>
            </a:pPr>
            <a:r>
              <a:t/>
            </a:r>
            <a:endParaRPr sz="42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pic>
        <p:nvPicPr>
          <p:cNvPr id="2395" name="Google Shape;2395;p143"/>
          <p:cNvPicPr preferRelativeResize="0"/>
          <p:nvPr/>
        </p:nvPicPr>
        <p:blipFill>
          <a:blip r:embed="rId3">
            <a:alphaModFix/>
          </a:blip>
          <a:stretch>
            <a:fillRect/>
          </a:stretch>
        </p:blipFill>
        <p:spPr>
          <a:xfrm>
            <a:off x="6888925" y="7262925"/>
            <a:ext cx="10599650" cy="5691075"/>
          </a:xfrm>
          <a:prstGeom prst="rect">
            <a:avLst/>
          </a:prstGeom>
          <a:noFill/>
          <a:ln>
            <a:noFill/>
          </a:ln>
        </p:spPr>
      </p:pic>
      <p:sp>
        <p:nvSpPr>
          <p:cNvPr id="2396" name="Google Shape;2396;p143"/>
          <p:cNvSpPr txBox="1"/>
          <p:nvPr/>
        </p:nvSpPr>
        <p:spPr>
          <a:xfrm>
            <a:off x="7102925" y="12640850"/>
            <a:ext cx="81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source: </a:t>
            </a:r>
            <a:r>
              <a:rPr lang="en-US"/>
              <a:t>https://thorntech.com/passwords-vs-ssh/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14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a:t>
            </a:r>
            <a:r>
              <a:rPr lang="en-US">
                <a:solidFill>
                  <a:schemeClr val="dk1"/>
                </a:solidFill>
              </a:rPr>
              <a:t>No Password Policy</a:t>
            </a:r>
            <a:endParaRPr/>
          </a:p>
        </p:txBody>
      </p:sp>
      <p:sp>
        <p:nvSpPr>
          <p:cNvPr id="2402" name="Google Shape;2402;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3" name="Google Shape;2403;p14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Using the </a:t>
            </a:r>
            <a:r>
              <a:rPr b="1" lang="en-US" sz="4400">
                <a:solidFill>
                  <a:schemeClr val="dk1"/>
                </a:solidFill>
              </a:rPr>
              <a:t>Hydra</a:t>
            </a:r>
            <a:r>
              <a:rPr lang="en-US" sz="4400">
                <a:solidFill>
                  <a:schemeClr val="dk1"/>
                </a:solidFill>
              </a:rPr>
              <a:t> tool, it was possible to brute-force the password for the user account of </a:t>
            </a:r>
            <a:r>
              <a:rPr b="1" lang="en-US" sz="4400">
                <a:solidFill>
                  <a:schemeClr val="dk1"/>
                </a:solidFill>
              </a:rPr>
              <a:t>michael </a:t>
            </a:r>
            <a:r>
              <a:rPr lang="en-US" sz="4400">
                <a:solidFill>
                  <a:schemeClr val="dk1"/>
                </a:solidFill>
              </a:rPr>
              <a:t>(see </a:t>
            </a:r>
            <a:r>
              <a:rPr b="1" lang="en-US" sz="4400">
                <a:solidFill>
                  <a:schemeClr val="dk1"/>
                </a:solidFill>
              </a:rPr>
              <a:t>fig.2</a:t>
            </a:r>
            <a:r>
              <a:rPr lang="en-US" sz="4400">
                <a:solidFill>
                  <a:schemeClr val="dk1"/>
                </a:solidFill>
              </a:rPr>
              <a:t>). This is because this user made their password the same as their name, thus making it extremely weak. A rigid password policy would prevent this </a:t>
            </a:r>
            <a:r>
              <a:rPr lang="en-US" sz="4400">
                <a:solidFill>
                  <a:schemeClr val="dk1"/>
                </a:solidFill>
              </a:rPr>
              <a:t>occurring</a:t>
            </a:r>
            <a:r>
              <a:rPr lang="en-US" sz="4400">
                <a:solidFill>
                  <a:schemeClr val="dk1"/>
                </a:solidFill>
              </a:rPr>
              <a:t>.</a:t>
            </a:r>
            <a:endParaRPr sz="4400">
              <a:solidFill>
                <a:schemeClr val="dk1"/>
              </a:solidFill>
            </a:endParaRPr>
          </a:p>
          <a:p>
            <a:pPr indent="-508000" lvl="0" marL="914400" rtl="0" algn="l">
              <a:lnSpc>
                <a:spcPct val="115000"/>
              </a:lnSpc>
              <a:spcBef>
                <a:spcPts val="0"/>
              </a:spcBef>
              <a:spcAft>
                <a:spcPts val="1000"/>
              </a:spcAft>
              <a:buClr>
                <a:schemeClr val="dk1"/>
              </a:buClr>
              <a:buSzPts val="4400"/>
              <a:buChar char="●"/>
            </a:pPr>
            <a:r>
              <a:rPr lang="en-US" sz="4400">
                <a:solidFill>
                  <a:schemeClr val="dk1"/>
                </a:solidFill>
              </a:rPr>
              <a:t>Using this method granted access to the target 1 machine (see </a:t>
            </a:r>
            <a:r>
              <a:rPr b="1" lang="en-US" sz="4400">
                <a:solidFill>
                  <a:schemeClr val="dk1"/>
                </a:solidFill>
              </a:rPr>
              <a:t>fig.1</a:t>
            </a:r>
            <a:r>
              <a:rPr lang="en-US" sz="4400">
                <a:solidFill>
                  <a:schemeClr val="dk1"/>
                </a:solidFill>
              </a:rPr>
              <a:t>)</a:t>
            </a:r>
            <a:endParaRPr sz="4400">
              <a:solidFill>
                <a:schemeClr val="dk1"/>
              </a:solidFill>
            </a:endParaRPr>
          </a:p>
        </p:txBody>
      </p:sp>
      <p:pic>
        <p:nvPicPr>
          <p:cNvPr id="2404" name="Google Shape;2404;p144"/>
          <p:cNvPicPr preferRelativeResize="0"/>
          <p:nvPr/>
        </p:nvPicPr>
        <p:blipFill>
          <a:blip r:embed="rId3">
            <a:alphaModFix/>
          </a:blip>
          <a:stretch>
            <a:fillRect/>
          </a:stretch>
        </p:blipFill>
        <p:spPr>
          <a:xfrm>
            <a:off x="5071513" y="7561000"/>
            <a:ext cx="14234625" cy="4601100"/>
          </a:xfrm>
          <a:prstGeom prst="rect">
            <a:avLst/>
          </a:prstGeom>
          <a:noFill/>
          <a:ln>
            <a:noFill/>
          </a:ln>
        </p:spPr>
      </p:pic>
      <p:sp>
        <p:nvSpPr>
          <p:cNvPr id="2405" name="Google Shape;2405;p144"/>
          <p:cNvSpPr txBox="1"/>
          <p:nvPr/>
        </p:nvSpPr>
        <p:spPr>
          <a:xfrm>
            <a:off x="6748675" y="12162100"/>
            <a:ext cx="10852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Roboto"/>
                <a:ea typeface="Roboto"/>
                <a:cs typeface="Roboto"/>
                <a:sym typeface="Roboto"/>
              </a:rPr>
              <a:t>fig.1 - </a:t>
            </a:r>
            <a:r>
              <a:rPr lang="en-US" sz="2500">
                <a:latin typeface="Roboto"/>
                <a:ea typeface="Roboto"/>
                <a:cs typeface="Roboto"/>
                <a:sym typeface="Roboto"/>
              </a:rPr>
              <a:t>Access gained to target 1 machine via user account for </a:t>
            </a:r>
            <a:r>
              <a:rPr b="1" lang="en-US" sz="2500">
                <a:latin typeface="Roboto"/>
                <a:ea typeface="Roboto"/>
                <a:cs typeface="Roboto"/>
                <a:sym typeface="Roboto"/>
              </a:rPr>
              <a:t>michael</a:t>
            </a:r>
            <a:endParaRPr sz="2500">
              <a:latin typeface="Roboto"/>
              <a:ea typeface="Roboto"/>
              <a:cs typeface="Roboto"/>
              <a:sym typeface="Roboto"/>
            </a:endParaRPr>
          </a:p>
          <a:p>
            <a:pPr indent="0" lvl="0" marL="0" rtl="0" algn="l">
              <a:spcBef>
                <a:spcPts val="0"/>
              </a:spcBef>
              <a:spcAft>
                <a:spcPts val="0"/>
              </a:spcAft>
              <a:buNone/>
            </a:pPr>
            <a:r>
              <a:t/>
            </a:r>
            <a:endParaRPr b="1" sz="25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